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72"/>
  </p:notesMasterIdLst>
  <p:handoutMasterIdLst>
    <p:handoutMasterId r:id="rId73"/>
  </p:handoutMasterIdLst>
  <p:sldIdLst>
    <p:sldId id="262" r:id="rId2"/>
    <p:sldId id="358" r:id="rId3"/>
    <p:sldId id="398" r:id="rId4"/>
    <p:sldId id="486" r:id="rId5"/>
    <p:sldId id="544" r:id="rId6"/>
    <p:sldId id="546" r:id="rId7"/>
    <p:sldId id="545" r:id="rId8"/>
    <p:sldId id="547" r:id="rId9"/>
    <p:sldId id="548" r:id="rId10"/>
    <p:sldId id="549" r:id="rId11"/>
    <p:sldId id="550" r:id="rId12"/>
    <p:sldId id="551" r:id="rId13"/>
    <p:sldId id="553" r:id="rId14"/>
    <p:sldId id="552" r:id="rId15"/>
    <p:sldId id="554" r:id="rId16"/>
    <p:sldId id="555" r:id="rId17"/>
    <p:sldId id="487" r:id="rId18"/>
    <p:sldId id="556" r:id="rId19"/>
    <p:sldId id="391" r:id="rId20"/>
    <p:sldId id="488" r:id="rId21"/>
    <p:sldId id="489" r:id="rId22"/>
    <p:sldId id="491" r:id="rId23"/>
    <p:sldId id="492" r:id="rId24"/>
    <p:sldId id="493" r:id="rId25"/>
    <p:sldId id="495" r:id="rId26"/>
    <p:sldId id="497" r:id="rId27"/>
    <p:sldId id="498" r:id="rId28"/>
    <p:sldId id="499" r:id="rId29"/>
    <p:sldId id="500" r:id="rId30"/>
    <p:sldId id="501" r:id="rId31"/>
    <p:sldId id="502" r:id="rId32"/>
    <p:sldId id="504" r:id="rId33"/>
    <p:sldId id="505" r:id="rId34"/>
    <p:sldId id="496" r:id="rId35"/>
    <p:sldId id="507" r:id="rId36"/>
    <p:sldId id="508" r:id="rId37"/>
    <p:sldId id="510" r:id="rId38"/>
    <p:sldId id="509" r:id="rId39"/>
    <p:sldId id="511" r:id="rId40"/>
    <p:sldId id="512" r:id="rId41"/>
    <p:sldId id="513" r:id="rId42"/>
    <p:sldId id="514" r:id="rId43"/>
    <p:sldId id="515" r:id="rId44"/>
    <p:sldId id="516" r:id="rId45"/>
    <p:sldId id="517" r:id="rId46"/>
    <p:sldId id="518" r:id="rId47"/>
    <p:sldId id="519" r:id="rId48"/>
    <p:sldId id="520" r:id="rId49"/>
    <p:sldId id="521" r:id="rId50"/>
    <p:sldId id="523" r:id="rId51"/>
    <p:sldId id="524" r:id="rId52"/>
    <p:sldId id="525" r:id="rId53"/>
    <p:sldId id="527" r:id="rId54"/>
    <p:sldId id="543" r:id="rId55"/>
    <p:sldId id="528" r:id="rId56"/>
    <p:sldId id="529" r:id="rId57"/>
    <p:sldId id="530" r:id="rId58"/>
    <p:sldId id="531" r:id="rId59"/>
    <p:sldId id="532" r:id="rId60"/>
    <p:sldId id="533" r:id="rId61"/>
    <p:sldId id="534" r:id="rId62"/>
    <p:sldId id="535" r:id="rId63"/>
    <p:sldId id="536" r:id="rId64"/>
    <p:sldId id="537" r:id="rId65"/>
    <p:sldId id="538" r:id="rId66"/>
    <p:sldId id="539" r:id="rId67"/>
    <p:sldId id="540" r:id="rId68"/>
    <p:sldId id="541" r:id="rId69"/>
    <p:sldId id="542" r:id="rId70"/>
    <p:sldId id="260" r:id="rId71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95" autoAdjust="0"/>
    <p:restoredTop sz="94660"/>
  </p:normalViewPr>
  <p:slideViewPr>
    <p:cSldViewPr>
      <p:cViewPr varScale="1">
        <p:scale>
          <a:sx n="59" d="100"/>
          <a:sy n="59" d="100"/>
        </p:scale>
        <p:origin x="480" y="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043A61A-7798-4235-B04A-648E8C8E1C52}" type="datetimeFigureOut">
              <a:rPr lang="es-ES"/>
              <a:pPr>
                <a:defRPr/>
              </a:pPr>
              <a:t>29/10/2021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781A02F-F53A-499A-86DF-4E24E4285A7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216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3B12990-8964-4EE6-BB1D-1DA43B6FB9E2}" type="datetimeFigureOut">
              <a:rPr lang="es-ES"/>
              <a:pPr>
                <a:defRPr/>
              </a:pPr>
              <a:t>29/10/2021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D2E9A38-69AF-4D70-8617-F9228A3433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608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 dirty="0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75397D2-6195-48CB-8E9E-29C6555BF34E}" type="slidenum">
              <a:rPr lang="es-ES" altLang="es-ES" smtClean="0"/>
              <a:pPr/>
              <a:t>1</a:t>
            </a:fld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87116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4F72FDC-8B3A-4365-9B4B-28AA7A8B1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F540F-325E-488F-BCD7-C189C8FA1E1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974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/>
          <p:cNvSpPr>
            <a:spLocks noGrp="1"/>
          </p:cNvSpPr>
          <p:nvPr>
            <p:ph type="title"/>
          </p:nvPr>
        </p:nvSpPr>
        <p:spPr>
          <a:xfrm>
            <a:off x="1199456" y="1721308"/>
            <a:ext cx="10515600" cy="1500331"/>
          </a:xfrm>
          <a:prstGeom prst="rect">
            <a:avLst/>
          </a:prstGeom>
        </p:spPr>
        <p:txBody>
          <a:bodyPr anchor="b"/>
          <a:lstStyle>
            <a:lvl1pPr>
              <a:defRPr sz="5000"/>
            </a:lvl1pPr>
          </a:lstStyle>
          <a:p>
            <a:r>
              <a:rPr lang="es-ES" dirty="0"/>
              <a:t>Haga clic para modificar el estilo de título</a:t>
            </a:r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F30FFFB5-F084-4728-BDA6-5A1F11E24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F540F-325E-488F-BCD7-C189C8FA1E1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108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62707"/>
            <a:ext cx="11018440" cy="781968"/>
          </a:xfrm>
          <a:prstGeom prst="rect">
            <a:avLst/>
          </a:prstGeom>
        </p:spPr>
        <p:txBody>
          <a:bodyPr anchor="ctr"/>
          <a:lstStyle>
            <a:lvl1pPr algn="l">
              <a:defRPr sz="3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838200" y="1844678"/>
            <a:ext cx="11018440" cy="2232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número de diapositiva 1">
            <a:extLst>
              <a:ext uri="{FF2B5EF4-FFF2-40B4-BE49-F238E27FC236}">
                <a16:creationId xmlns:a16="http://schemas.microsoft.com/office/drawing/2014/main" id="{0C7EB7A6-0605-450A-B05A-26F0DC146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F540F-325E-488F-BCD7-C189C8FA1E18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468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interi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9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de flecha 4"/>
          <p:cNvCxnSpPr/>
          <p:nvPr userDrawn="1"/>
        </p:nvCxnSpPr>
        <p:spPr>
          <a:xfrm flipH="1">
            <a:off x="9264650" y="765175"/>
            <a:ext cx="2927350" cy="0"/>
          </a:xfrm>
          <a:prstGeom prst="straightConnector1">
            <a:avLst/>
          </a:prstGeom>
          <a:ln w="5715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Imagen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238125"/>
            <a:ext cx="152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ector recto de flecha 5"/>
          <p:cNvCxnSpPr/>
          <p:nvPr userDrawn="1"/>
        </p:nvCxnSpPr>
        <p:spPr>
          <a:xfrm flipV="1">
            <a:off x="623888" y="260350"/>
            <a:ext cx="0" cy="659765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1C6228-83F8-4C6C-85A9-45E119AF4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F540F-325E-488F-BCD7-C189C8FA1E18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70" r:id="rId2"/>
    <p:sldLayoutId id="2147484068" r:id="rId3"/>
    <p:sldLayoutId id="2147484069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/>
          <p:cNvSpPr>
            <a:spLocks noGrp="1"/>
          </p:cNvSpPr>
          <p:nvPr/>
        </p:nvSpPr>
        <p:spPr bwMode="auto">
          <a:xfrm>
            <a:off x="911424" y="1412875"/>
            <a:ext cx="10945216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5000" dirty="0">
                <a:latin typeface="Calibri" panose="020F0502020204030204" pitchFamily="34" charset="0"/>
              </a:rPr>
              <a:t>UF04: Programación Orientada a Objetos</a:t>
            </a:r>
          </a:p>
          <a:p>
            <a:pPr algn="ctr" eaLnBrk="1" hangingPunct="1"/>
            <a:r>
              <a:rPr lang="es-ES" sz="2800" dirty="0"/>
              <a:t>Tema 11. Control de Excepciones</a:t>
            </a:r>
            <a:br>
              <a:rPr lang="es-ES" altLang="es-ES" sz="5000" dirty="0">
                <a:latin typeface="Calibri" panose="020F0502020204030204" pitchFamily="34" charset="0"/>
              </a:rPr>
            </a:br>
            <a:endParaRPr lang="es-ES" altLang="es-ES" sz="5000" dirty="0">
              <a:latin typeface="Calibri" panose="020F0502020204030204" pitchFamily="34" charset="0"/>
            </a:endParaRPr>
          </a:p>
        </p:txBody>
      </p:sp>
      <p:sp>
        <p:nvSpPr>
          <p:cNvPr id="5123" name="Subtítulo 2"/>
          <p:cNvSpPr>
            <a:spLocks noGrp="1"/>
          </p:cNvSpPr>
          <p:nvPr/>
        </p:nvSpPr>
        <p:spPr bwMode="auto">
          <a:xfrm>
            <a:off x="3127375" y="3860800"/>
            <a:ext cx="619125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800" dirty="0">
                <a:solidFill>
                  <a:srgbClr val="558ED5"/>
                </a:solidFill>
                <a:latin typeface="Calibri" panose="020F0502020204030204" pitchFamily="34" charset="0"/>
              </a:rPr>
              <a:t>Ciclo:   Desarrollo de aplicaciones multiplataforma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400" dirty="0">
                <a:solidFill>
                  <a:srgbClr val="558ED5"/>
                </a:solidFill>
                <a:latin typeface="Calibri" panose="020F0502020204030204" pitchFamily="34" charset="0"/>
              </a:rPr>
              <a:t>Módulo: Programación II</a:t>
            </a:r>
          </a:p>
        </p:txBody>
      </p:sp>
      <p:sp>
        <p:nvSpPr>
          <p:cNvPr id="4" name="Retraso 1"/>
          <p:cNvSpPr/>
          <p:nvPr/>
        </p:nvSpPr>
        <p:spPr>
          <a:xfrm>
            <a:off x="1775520" y="5559239"/>
            <a:ext cx="8136904" cy="864096"/>
          </a:xfrm>
          <a:prstGeom prst="round2DiagRect">
            <a:avLst/>
          </a:prstGeom>
          <a:solidFill>
            <a:srgbClr val="4F81BD">
              <a:alpha val="4902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/>
            <a:r>
              <a:rPr lang="es-ES" sz="2400" dirty="0"/>
              <a:t>Ángel Muñoz Peña</a:t>
            </a:r>
          </a:p>
          <a:p>
            <a:pPr lvl="3" algn="ctr"/>
            <a:r>
              <a:rPr lang="es-ES" sz="2400" dirty="0"/>
              <a:t>Profesor del Área de Informática y comunicaciones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D3BFDA-2FB0-4234-8F3F-9869597BB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457" y="3634097"/>
            <a:ext cx="2543322" cy="3622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10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B76EC75-4728-4828-84C6-C8BB0ED5A78C}"/>
              </a:ext>
            </a:extLst>
          </p:cNvPr>
          <p:cNvSpPr txBox="1"/>
          <p:nvPr/>
        </p:nvSpPr>
        <p:spPr>
          <a:xfrm>
            <a:off x="1019531" y="1608540"/>
            <a:ext cx="1071394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Es gratuito, Open </a:t>
            </a:r>
            <a:r>
              <a:rPr lang="es-ES" sz="2800" dirty="0" err="1"/>
              <a:t>Source</a:t>
            </a:r>
            <a:r>
              <a:rPr lang="es-ES" sz="2800" dirty="0"/>
              <a:t> y puede ser utilizado para desarrollos comerciales.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Tiene buen mantenimiento y constante mejora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Se pueden crear bibliotecas modularizadas de casos de pruebas para cada clase bajo construcción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800" dirty="0"/>
              <a:t>Permite un desarrollo de código más rápido y de mayor calidad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ca-ES" sz="2800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224" y="494354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 err="1"/>
              <a:t>JUnit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6148" name="Picture 4" descr="Logo de Junit 5">
            <a:extLst>
              <a:ext uri="{FF2B5EF4-FFF2-40B4-BE49-F238E27FC236}">
                <a16:creationId xmlns:a16="http://schemas.microsoft.com/office/drawing/2014/main" id="{A2F52A1E-7DBA-428D-9509-90941D03E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382" y="5357640"/>
            <a:ext cx="37719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649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11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224" y="494354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Ejemplo </a:t>
            </a:r>
            <a:r>
              <a:rPr lang="es-ES" b="1" dirty="0" err="1"/>
              <a:t>JUnit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4334F4-4304-42AE-80DF-E74B703F7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223587"/>
            <a:ext cx="6120680" cy="5324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24" name="Picture 4" descr="Logo de Junit 5">
            <a:extLst>
              <a:ext uri="{FF2B5EF4-FFF2-40B4-BE49-F238E27FC236}">
                <a16:creationId xmlns:a16="http://schemas.microsoft.com/office/drawing/2014/main" id="{0EB853E1-58CA-4071-ADF6-4E3F50EC2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74" y="1276322"/>
            <a:ext cx="1899692" cy="5948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651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12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224" y="494354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Ejemplo </a:t>
            </a:r>
            <a:r>
              <a:rPr lang="es-ES" b="1" dirty="0" err="1"/>
              <a:t>JUnit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C9FFFF0-2290-4E68-B538-EE09B3A84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11" b="61351"/>
          <a:stretch/>
        </p:blipFill>
        <p:spPr>
          <a:xfrm>
            <a:off x="1097285" y="1484784"/>
            <a:ext cx="10276838" cy="4294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4" descr="Logo de Junit 5">
            <a:extLst>
              <a:ext uri="{FF2B5EF4-FFF2-40B4-BE49-F238E27FC236}">
                <a16:creationId xmlns:a16="http://schemas.microsoft.com/office/drawing/2014/main" id="{0674B56B-AD2B-48C4-8179-6E3FB7820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74" y="1276322"/>
            <a:ext cx="1899692" cy="5948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216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13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224" y="494354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Ejemplo </a:t>
            </a:r>
            <a:r>
              <a:rPr lang="es-ES" b="1" dirty="0" err="1"/>
              <a:t>JUnit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C9FFFF0-2290-4E68-B538-EE09B3A84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49" r="17800" b="29428"/>
          <a:stretch/>
        </p:blipFill>
        <p:spPr>
          <a:xfrm>
            <a:off x="1054224" y="1664804"/>
            <a:ext cx="10585176" cy="35283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Logo de Junit 5">
            <a:extLst>
              <a:ext uri="{FF2B5EF4-FFF2-40B4-BE49-F238E27FC236}">
                <a16:creationId xmlns:a16="http://schemas.microsoft.com/office/drawing/2014/main" id="{43202BB5-6AFA-495A-891C-237F16BF1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74" y="1276322"/>
            <a:ext cx="1899692" cy="5948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619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14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224" y="494354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Ejemplo </a:t>
            </a:r>
            <a:r>
              <a:rPr lang="es-ES" b="1" dirty="0" err="1"/>
              <a:t>JUnit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C9FFFF0-2290-4E68-B538-EE09B3A84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121"/>
          <a:stretch/>
        </p:blipFill>
        <p:spPr>
          <a:xfrm>
            <a:off x="1199456" y="2096134"/>
            <a:ext cx="10324091" cy="27363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Logo de Junit 5">
            <a:extLst>
              <a:ext uri="{FF2B5EF4-FFF2-40B4-BE49-F238E27FC236}">
                <a16:creationId xmlns:a16="http://schemas.microsoft.com/office/drawing/2014/main" id="{55FE8AC1-1126-4016-87B1-DF69325C8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74" y="1276322"/>
            <a:ext cx="1899692" cy="5948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17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15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224" y="494354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Ejemplo </a:t>
            </a:r>
            <a:r>
              <a:rPr lang="es-ES" b="1" dirty="0" err="1"/>
              <a:t>JUnit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86BC3EF-871C-4AD8-9EF8-F76D83005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756" y="474577"/>
            <a:ext cx="4392488" cy="61412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4" descr="Logo de Junit 5">
            <a:extLst>
              <a:ext uri="{FF2B5EF4-FFF2-40B4-BE49-F238E27FC236}">
                <a16:creationId xmlns:a16="http://schemas.microsoft.com/office/drawing/2014/main" id="{BBFCD88E-DF37-419A-BACF-1D2744211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74" y="1276322"/>
            <a:ext cx="1899692" cy="5948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48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16</a:t>
            </a:fld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224" y="494354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Ejemplo </a:t>
            </a:r>
            <a:r>
              <a:rPr lang="es-ES" b="1" dirty="0" err="1"/>
              <a:t>JUnit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5F5C48E-CCE6-4535-8F99-7D8F62012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756" y="494354"/>
            <a:ext cx="4392488" cy="60511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4" descr="Logo de Junit 5">
            <a:extLst>
              <a:ext uri="{FF2B5EF4-FFF2-40B4-BE49-F238E27FC236}">
                <a16:creationId xmlns:a16="http://schemas.microsoft.com/office/drawing/2014/main" id="{B2A245A5-FAE9-4568-BE27-1F4AD2B9A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74" y="1276322"/>
            <a:ext cx="1899692" cy="5948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557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1. Introducción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D481A3A-EA86-41EA-81A9-9EDCB8975043}"/>
              </a:ext>
            </a:extLst>
          </p:cNvPr>
          <p:cNvSpPr/>
          <p:nvPr/>
        </p:nvSpPr>
        <p:spPr>
          <a:xfrm>
            <a:off x="1206352" y="1347076"/>
            <a:ext cx="1015312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Durante la ejecución de nuestros programas se pueden producir diversos errores </a:t>
            </a:r>
            <a:r>
              <a:rPr lang="es-ES" sz="2800" dirty="0">
                <a:sym typeface="Wingdings" panose="05000000000000000000" pitchFamily="2" charset="2"/>
              </a:rPr>
              <a:t> </a:t>
            </a:r>
            <a:r>
              <a:rPr lang="es-ES" sz="2800" dirty="0"/>
              <a:t>deberemos controlarlos para evitar fallos. </a:t>
            </a:r>
          </a:p>
          <a:p>
            <a:endParaRPr lang="es-ES" sz="2800" dirty="0"/>
          </a:p>
          <a:p>
            <a:r>
              <a:rPr lang="es-ES" sz="2800" dirty="0"/>
              <a:t>Ejemplos de errores en tiempo de ejecución son:</a:t>
            </a:r>
          </a:p>
          <a:p>
            <a:endParaRPr lang="ca-E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/>
              <a:t>El usuario introduce datos erróneos (letras cuando se esperan números).</a:t>
            </a:r>
            <a:endParaRPr lang="ca-E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/>
              <a:t>Se intenta realizar una división entre cero.</a:t>
            </a:r>
            <a:endParaRPr lang="ca-E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dirty="0"/>
              <a:t>Se quiere abrir un archivo que no existe.</a:t>
            </a:r>
            <a:endParaRPr lang="ca-ES" sz="2400" dirty="0"/>
          </a:p>
          <a:p>
            <a:endParaRPr lang="es-ES" sz="4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Marcador de número de diapositiva 13">
            <a:extLst>
              <a:ext uri="{FF2B5EF4-FFF2-40B4-BE49-F238E27FC236}">
                <a16:creationId xmlns:a16="http://schemas.microsoft.com/office/drawing/2014/main" id="{46965892-6154-4BE6-8783-AE889C1E8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865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1. Introducción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D481A3A-EA86-41EA-81A9-9EDCB8975043}"/>
              </a:ext>
            </a:extLst>
          </p:cNvPr>
          <p:cNvSpPr/>
          <p:nvPr/>
        </p:nvSpPr>
        <p:spPr>
          <a:xfrm>
            <a:off x="1172069" y="1361051"/>
            <a:ext cx="10153128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Como programadores/as debemos controlar estas situaciones para que el programa no se cierre de manera inesperada y actúe de la forma que </a:t>
            </a:r>
            <a:r>
              <a:rPr lang="es-ES" sz="2800" dirty="0" err="1"/>
              <a:t>nosotr@s</a:t>
            </a:r>
            <a:r>
              <a:rPr lang="es-ES" sz="2800" dirty="0"/>
              <a:t> queremos.</a:t>
            </a:r>
            <a:endParaRPr lang="ca-ES" sz="2800" dirty="0"/>
          </a:p>
          <a:p>
            <a:endParaRPr lang="ca-ES" sz="2800" dirty="0"/>
          </a:p>
          <a:p>
            <a:endParaRPr lang="es-ES" sz="4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3316" name="Picture 4" descr="Excepciones en Java">
            <a:extLst>
              <a:ext uri="{FF2B5EF4-FFF2-40B4-BE49-F238E27FC236}">
                <a16:creationId xmlns:a16="http://schemas.microsoft.com/office/drawing/2014/main" id="{3926C1E3-DB3A-46DE-8B04-C69EB6A08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" t="36502" r="11557" b="35153"/>
          <a:stretch/>
        </p:blipFill>
        <p:spPr bwMode="auto">
          <a:xfrm>
            <a:off x="1172069" y="3429000"/>
            <a:ext cx="10325139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número de diapositiva 13">
            <a:extLst>
              <a:ext uri="{FF2B5EF4-FFF2-40B4-BE49-F238E27FC236}">
                <a16:creationId xmlns:a16="http://schemas.microsoft.com/office/drawing/2014/main" id="{4276078F-6B82-4105-BFF9-CA0F789EF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8216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1. Introducción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D481A3A-EA86-41EA-81A9-9EDCB8975043}"/>
              </a:ext>
            </a:extLst>
          </p:cNvPr>
          <p:cNvSpPr/>
          <p:nvPr/>
        </p:nvSpPr>
        <p:spPr>
          <a:xfrm>
            <a:off x="1344080" y="1340768"/>
            <a:ext cx="1015312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En Java, estos errores se conocen como excepciones.</a:t>
            </a:r>
          </a:p>
          <a:p>
            <a:endParaRPr lang="es-ES" sz="2800" dirty="0"/>
          </a:p>
          <a:p>
            <a:r>
              <a:rPr lang="es-ES" sz="2800" dirty="0"/>
              <a:t>Estas excepciones se dividen en 2 grupos:</a:t>
            </a:r>
          </a:p>
          <a:p>
            <a:endParaRPr lang="es-ES" sz="2800" dirty="0"/>
          </a:p>
          <a:p>
            <a:r>
              <a:rPr lang="es-ES" sz="2800" dirty="0"/>
              <a:t>•	</a:t>
            </a:r>
            <a:r>
              <a:rPr lang="es-ES" sz="2800" b="1" dirty="0">
                <a:solidFill>
                  <a:srgbClr val="0070C0"/>
                </a:solidFill>
              </a:rPr>
              <a:t>Error</a:t>
            </a:r>
            <a:r>
              <a:rPr lang="es-ES" sz="2800" dirty="0"/>
              <a:t>: producidos por el sistema y de difícil tratamiento.</a:t>
            </a:r>
          </a:p>
          <a:p>
            <a:endParaRPr lang="es-ES" sz="2800" dirty="0"/>
          </a:p>
          <a:p>
            <a:r>
              <a:rPr lang="es-ES" sz="2800" dirty="0"/>
              <a:t>•	</a:t>
            </a:r>
            <a:r>
              <a:rPr lang="es-ES" sz="2800" b="1" dirty="0" err="1">
                <a:solidFill>
                  <a:srgbClr val="0070C0"/>
                </a:solidFill>
              </a:rPr>
              <a:t>Exception</a:t>
            </a:r>
            <a:r>
              <a:rPr lang="es-ES" sz="2800" dirty="0"/>
              <a:t>: errores que se pueden llegar a dar por diversas situaciones, y que se pueden controlar y solucionar (formato numérico incorrecto, ausencia de fichero, error matemático, etc.).</a:t>
            </a:r>
            <a:endParaRPr lang="es-ES" sz="4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Marcador de número de diapositiva 13">
            <a:extLst>
              <a:ext uri="{FF2B5EF4-FFF2-40B4-BE49-F238E27FC236}">
                <a16:creationId xmlns:a16="http://schemas.microsoft.com/office/drawing/2014/main" id="{3F441709-EAD5-4AA1-B44C-C2FCC43B8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8514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sz="4400" b="1" dirty="0"/>
              <a:t>Qué vamos a aprender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101823"/>
            <a:ext cx="11018440" cy="3785652"/>
          </a:xfrm>
        </p:spPr>
        <p:txBody>
          <a:bodyPr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4000" dirty="0"/>
              <a:t>Gestionar los errores en tiempo de ejecución.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4000" dirty="0"/>
              <a:t>Crear nuestros propios tipos de errores.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4000" dirty="0"/>
              <a:t>Dar diferentes soluciones a los errores en tiempo de ejecución según dónde se produzcan y se capturen.</a:t>
            </a:r>
            <a:endParaRPr lang="es-ES" sz="4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6674F8-FDA2-4984-8550-490726A63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3966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1. Introducción</a:t>
            </a:r>
          </a:p>
        </p:txBody>
      </p:sp>
      <p:pic>
        <p:nvPicPr>
          <p:cNvPr id="5" name="Picture 2" descr="Diferencia entre error y excepción en Java">
            <a:extLst>
              <a:ext uri="{FF2B5EF4-FFF2-40B4-BE49-F238E27FC236}">
                <a16:creationId xmlns:a16="http://schemas.microsoft.com/office/drawing/2014/main" id="{4B042900-20F7-4F47-87A2-F60418551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612" y="2348880"/>
            <a:ext cx="6984776" cy="38315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51AC333-CF87-4B52-B118-784F30578FDB}"/>
              </a:ext>
            </a:extLst>
          </p:cNvPr>
          <p:cNvSpPr/>
          <p:nvPr/>
        </p:nvSpPr>
        <p:spPr>
          <a:xfrm>
            <a:off x="1199456" y="973637"/>
            <a:ext cx="96490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/>
              <a:t>La clase </a:t>
            </a:r>
            <a:r>
              <a:rPr lang="es-ES" sz="3200" dirty="0" err="1"/>
              <a:t>Throwable</a:t>
            </a:r>
            <a:r>
              <a:rPr lang="es-ES" sz="3200" dirty="0"/>
              <a:t> es la superclase de todos los errores y excepciones en el lenguaje Java. </a:t>
            </a:r>
          </a:p>
        </p:txBody>
      </p:sp>
      <p:sp>
        <p:nvSpPr>
          <p:cNvPr id="6" name="Marcador de número de diapositiva 13">
            <a:extLst>
              <a:ext uri="{FF2B5EF4-FFF2-40B4-BE49-F238E27FC236}">
                <a16:creationId xmlns:a16="http://schemas.microsoft.com/office/drawing/2014/main" id="{CB23EDDB-4D7F-49BD-A84C-5609561B2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37312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2662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1. Introducción</a:t>
            </a:r>
          </a:p>
        </p:txBody>
      </p:sp>
      <p:pic>
        <p:nvPicPr>
          <p:cNvPr id="3074" name="Picture 2" descr="Exception Handling in Java: How-to Tutorial, Examples &amp;amp; More - Sematext">
            <a:extLst>
              <a:ext uri="{FF2B5EF4-FFF2-40B4-BE49-F238E27FC236}">
                <a16:creationId xmlns:a16="http://schemas.microsoft.com/office/drawing/2014/main" id="{CF855BB5-953D-45C6-B828-FF754EADA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970608"/>
            <a:ext cx="11018440" cy="514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07736DDA-F81F-49F0-BDD1-6942DE83C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8483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1. Captura de Excepciones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749164F-32CE-4A26-94A5-215E8FA9575E}"/>
              </a:ext>
            </a:extLst>
          </p:cNvPr>
          <p:cNvSpPr/>
          <p:nvPr/>
        </p:nvSpPr>
        <p:spPr>
          <a:xfrm>
            <a:off x="1271464" y="1124744"/>
            <a:ext cx="66967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/>
              <a:t>En nuestros programas debemos identificar situaciones en las que se puedan producir errores, con el fin de desviar el flujo de ejecución y realizar las operaciones necesarias para solucionar el problema.</a:t>
            </a:r>
          </a:p>
          <a:p>
            <a:endParaRPr lang="es-ES" sz="3200" dirty="0"/>
          </a:p>
          <a:p>
            <a:r>
              <a:rPr lang="es-ES" sz="3200" dirty="0"/>
              <a:t>Esto se consigue con los bloques try/catch. </a:t>
            </a:r>
          </a:p>
        </p:txBody>
      </p:sp>
      <p:pic>
        <p:nvPicPr>
          <p:cNvPr id="5122" name="Picture 2" descr="Pruebe Catch en Java: Ejemplo de manejo de excepciones - Guru99">
            <a:extLst>
              <a:ext uri="{FF2B5EF4-FFF2-40B4-BE49-F238E27FC236}">
                <a16:creationId xmlns:a16="http://schemas.microsoft.com/office/drawing/2014/main" id="{19EA67F3-6BF6-4BFC-B8DD-44633439F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1700808"/>
            <a:ext cx="4098072" cy="374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número de diapositiva 13">
            <a:extLst>
              <a:ext uri="{FF2B5EF4-FFF2-40B4-BE49-F238E27FC236}">
                <a16:creationId xmlns:a16="http://schemas.microsoft.com/office/drawing/2014/main" id="{5C92271F-1B40-4AA3-9F43-440DE4EE9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1098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2. Captura de Excepciones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836DC43-7654-4936-B106-236430F2B262}"/>
              </a:ext>
            </a:extLst>
          </p:cNvPr>
          <p:cNvSpPr/>
          <p:nvPr/>
        </p:nvSpPr>
        <p:spPr>
          <a:xfrm>
            <a:off x="1415480" y="1340768"/>
            <a:ext cx="1022513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0070C0"/>
                </a:solidFill>
              </a:rPr>
              <a:t>try{</a:t>
            </a:r>
          </a:p>
          <a:p>
            <a:r>
              <a:rPr lang="es-ES" sz="2800" dirty="0"/>
              <a:t>    /*Instrucciones que pueden producir un error*/</a:t>
            </a:r>
          </a:p>
          <a:p>
            <a:r>
              <a:rPr lang="es-ES" sz="2800" b="1" dirty="0">
                <a:solidFill>
                  <a:srgbClr val="0070C0"/>
                </a:solidFill>
              </a:rPr>
              <a:t>}</a:t>
            </a:r>
          </a:p>
          <a:p>
            <a:r>
              <a:rPr lang="es-ES" sz="2800" b="1" dirty="0">
                <a:solidFill>
                  <a:srgbClr val="0070C0"/>
                </a:solidFill>
              </a:rPr>
              <a:t>catch(</a:t>
            </a:r>
            <a:r>
              <a:rPr lang="es-ES" sz="2800" b="1" dirty="0" err="1">
                <a:solidFill>
                  <a:srgbClr val="0070C0"/>
                </a:solidFill>
              </a:rPr>
              <a:t>TipoExcepcion</a:t>
            </a:r>
            <a:r>
              <a:rPr lang="es-ES" sz="2800" b="1" dirty="0">
                <a:solidFill>
                  <a:srgbClr val="0070C0"/>
                </a:solidFill>
              </a:rPr>
              <a:t> e){</a:t>
            </a:r>
          </a:p>
          <a:p>
            <a:r>
              <a:rPr lang="es-ES" sz="2800" dirty="0"/>
              <a:t>     /*Instrucciones a ejecutar si se da algún error </a:t>
            </a:r>
          </a:p>
          <a:p>
            <a:r>
              <a:rPr lang="es-ES" sz="2800" dirty="0"/>
              <a:t>     en alguna de las instrucciones que hay en try de tipo</a:t>
            </a:r>
          </a:p>
          <a:p>
            <a:r>
              <a:rPr lang="es-ES" sz="2800" dirty="0"/>
              <a:t>     </a:t>
            </a:r>
            <a:r>
              <a:rPr lang="es-ES" sz="2800" dirty="0" err="1"/>
              <a:t>TipoExcepcion</a:t>
            </a:r>
            <a:r>
              <a:rPr lang="es-ES" sz="2800" dirty="0"/>
              <a:t>*/</a:t>
            </a:r>
          </a:p>
          <a:p>
            <a:r>
              <a:rPr lang="es-ES" sz="2800" b="1" dirty="0">
                <a:solidFill>
                  <a:srgbClr val="0070C0"/>
                </a:solidFill>
              </a:rPr>
              <a:t>}</a:t>
            </a:r>
          </a:p>
          <a:p>
            <a:r>
              <a:rPr lang="es-ES" sz="2800" b="1" dirty="0" err="1">
                <a:solidFill>
                  <a:srgbClr val="0070C0"/>
                </a:solidFill>
              </a:rPr>
              <a:t>finally</a:t>
            </a:r>
            <a:r>
              <a:rPr lang="es-ES" sz="2800" b="1" dirty="0">
                <a:solidFill>
                  <a:srgbClr val="0070C0"/>
                </a:solidFill>
              </a:rPr>
              <a:t>{</a:t>
            </a:r>
          </a:p>
          <a:p>
            <a:r>
              <a:rPr lang="es-ES" sz="2800" dirty="0"/>
              <a:t>     /*Instrucciones que se ejecutarán siempre*/</a:t>
            </a:r>
          </a:p>
          <a:p>
            <a:r>
              <a:rPr lang="es-ES" sz="2800" dirty="0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5" name="Marcador de número de diapositiva 13">
            <a:extLst>
              <a:ext uri="{FF2B5EF4-FFF2-40B4-BE49-F238E27FC236}">
                <a16:creationId xmlns:a16="http://schemas.microsoft.com/office/drawing/2014/main" id="{57C9C00C-E1C0-440D-AF32-7F25B32C0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2187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2. Captura de Excepciones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836DC43-7654-4936-B106-236430F2B262}"/>
              </a:ext>
            </a:extLst>
          </p:cNvPr>
          <p:cNvSpPr/>
          <p:nvPr/>
        </p:nvSpPr>
        <p:spPr>
          <a:xfrm>
            <a:off x="1308076" y="1115137"/>
            <a:ext cx="1022513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/>
              <a:t>Si se produce una de tipo </a:t>
            </a:r>
            <a:r>
              <a:rPr lang="es-ES" sz="3200" dirty="0" err="1"/>
              <a:t>TipoExcepcion</a:t>
            </a:r>
            <a:r>
              <a:rPr lang="es-ES" sz="3200" dirty="0"/>
              <a:t> dentro del bloque </a:t>
            </a:r>
            <a:r>
              <a:rPr lang="es-ES" sz="3200" b="1" dirty="0">
                <a:solidFill>
                  <a:srgbClr val="0070C0"/>
                </a:solidFill>
              </a:rPr>
              <a:t>try</a:t>
            </a:r>
            <a:r>
              <a:rPr lang="es-ES" sz="3200" dirty="0"/>
              <a:t>, se ejecuta el bloque </a:t>
            </a:r>
            <a:r>
              <a:rPr lang="es-ES" sz="3200" b="1" dirty="0">
                <a:solidFill>
                  <a:srgbClr val="0070C0"/>
                </a:solidFill>
              </a:rPr>
              <a:t>catch</a:t>
            </a:r>
            <a:r>
              <a:rPr lang="es-ES" sz="3200" dirty="0"/>
              <a:t>.</a:t>
            </a:r>
          </a:p>
          <a:p>
            <a:endParaRPr lang="es-ES" sz="3200" dirty="0"/>
          </a:p>
          <a:p>
            <a:r>
              <a:rPr lang="es-ES" sz="3200" dirty="0"/>
              <a:t>Si no hay error en el bloque try, el bloque catch NO se ejecuta.</a:t>
            </a:r>
          </a:p>
          <a:p>
            <a:endParaRPr lang="es-ES" sz="3200" dirty="0"/>
          </a:p>
          <a:p>
            <a:r>
              <a:rPr lang="es-ES" sz="3200" dirty="0"/>
              <a:t>Por cada bloque try podemos poner varios bloques catch asociados.</a:t>
            </a:r>
          </a:p>
          <a:p>
            <a:endParaRPr lang="es-ES" sz="3200" dirty="0"/>
          </a:p>
          <a:p>
            <a:r>
              <a:rPr lang="es-ES" sz="3200" dirty="0"/>
              <a:t>Así podremos dar trato a ciertos tipos de excepciones, ejecutando código distinto. </a:t>
            </a:r>
          </a:p>
        </p:txBody>
      </p:sp>
      <p:sp>
        <p:nvSpPr>
          <p:cNvPr id="5" name="Marcador de número de diapositiva 13">
            <a:extLst>
              <a:ext uri="{FF2B5EF4-FFF2-40B4-BE49-F238E27FC236}">
                <a16:creationId xmlns:a16="http://schemas.microsoft.com/office/drawing/2014/main" id="{4E2DF65D-D7CE-4E72-B8E1-0F085FCCC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229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2. Captura de Excepciones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836DC43-7654-4936-B106-236430F2B262}"/>
              </a:ext>
            </a:extLst>
          </p:cNvPr>
          <p:cNvSpPr/>
          <p:nvPr/>
        </p:nvSpPr>
        <p:spPr>
          <a:xfrm>
            <a:off x="1415480" y="1340768"/>
            <a:ext cx="1022513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/>
              <a:t>También podemos poner un único catch que capture todos los tipos de excepciones, usando la clase </a:t>
            </a:r>
            <a:r>
              <a:rPr lang="es-ES" sz="3200" dirty="0" err="1"/>
              <a:t>Exception</a:t>
            </a:r>
            <a:r>
              <a:rPr lang="es-ES" sz="3200" dirty="0"/>
              <a:t>, que es la clase de la que heredan el resto de excepciones.</a:t>
            </a:r>
          </a:p>
          <a:p>
            <a:endParaRPr lang="es-ES" sz="3200" dirty="0"/>
          </a:p>
          <a:p>
            <a:r>
              <a:rPr lang="es-ES" sz="3200" dirty="0"/>
              <a:t>En caso de poner varios bloques catch, el que capture la clase </a:t>
            </a:r>
            <a:r>
              <a:rPr lang="es-ES" sz="3200" dirty="0" err="1"/>
              <a:t>Exception</a:t>
            </a:r>
            <a:r>
              <a:rPr lang="es-ES" sz="3200" dirty="0"/>
              <a:t> deberá ir en último lugar, ya que, de otra forma, no se llegarían a ejecutar nunca las excepciones tratadas en los bloques catch siguientes.</a:t>
            </a:r>
            <a:endParaRPr lang="es-ES" sz="2800" b="1" dirty="0"/>
          </a:p>
          <a:p>
            <a:endParaRPr lang="es-ES" sz="2800" b="1" dirty="0"/>
          </a:p>
        </p:txBody>
      </p:sp>
      <p:sp>
        <p:nvSpPr>
          <p:cNvPr id="5" name="Marcador de número de diapositiva 13">
            <a:extLst>
              <a:ext uri="{FF2B5EF4-FFF2-40B4-BE49-F238E27FC236}">
                <a16:creationId xmlns:a16="http://schemas.microsoft.com/office/drawing/2014/main" id="{809AF63A-BFC6-47D0-BF27-681E3EEE2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8975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2. Captura de Excepciones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836DC43-7654-4936-B106-236430F2B262}"/>
              </a:ext>
            </a:extLst>
          </p:cNvPr>
          <p:cNvSpPr/>
          <p:nvPr/>
        </p:nvSpPr>
        <p:spPr>
          <a:xfrm>
            <a:off x="1308076" y="2090172"/>
            <a:ext cx="102251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/>
              <a:t>Al final de los bloques catch podemos poner opcionalmente un bloque </a:t>
            </a:r>
            <a:r>
              <a:rPr lang="es-ES" sz="3600" b="1" dirty="0" err="1">
                <a:solidFill>
                  <a:srgbClr val="0070C0"/>
                </a:solidFill>
              </a:rPr>
              <a:t>finally</a:t>
            </a:r>
            <a:r>
              <a:rPr lang="es-ES" sz="3600" dirty="0"/>
              <a:t>. </a:t>
            </a:r>
          </a:p>
          <a:p>
            <a:endParaRPr lang="es-ES" sz="3600" dirty="0"/>
          </a:p>
          <a:p>
            <a:r>
              <a:rPr lang="es-ES" sz="3600" dirty="0"/>
              <a:t>En él incluimos instrucciones que queremos que se ejecuten siempre, independientemente de si se ha producido un error o no.</a:t>
            </a:r>
          </a:p>
        </p:txBody>
      </p:sp>
      <p:sp>
        <p:nvSpPr>
          <p:cNvPr id="5" name="Marcador de número de diapositiva 13">
            <a:extLst>
              <a:ext uri="{FF2B5EF4-FFF2-40B4-BE49-F238E27FC236}">
                <a16:creationId xmlns:a16="http://schemas.microsoft.com/office/drawing/2014/main" id="{949836AF-488C-483E-AF75-D484BE0B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046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2. Captura de Excepciones</a:t>
            </a:r>
          </a:p>
        </p:txBody>
      </p:sp>
      <p:pic>
        <p:nvPicPr>
          <p:cNvPr id="1026" name="Picture 2" descr="Finally Block in Java | Use, Example - Scientech Easy">
            <a:extLst>
              <a:ext uri="{FF2B5EF4-FFF2-40B4-BE49-F238E27FC236}">
                <a16:creationId xmlns:a16="http://schemas.microsoft.com/office/drawing/2014/main" id="{10B84750-CC1B-4A0C-8BE3-FF5C0846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967971"/>
            <a:ext cx="8835044" cy="589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6CCEE111-D474-4D65-8005-EC3583F3A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6664" y="6360524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9047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2. Captura de Excepciones</a:t>
            </a:r>
          </a:p>
        </p:txBody>
      </p:sp>
      <p:pic>
        <p:nvPicPr>
          <p:cNvPr id="2050" name="Picture 2" descr="Java Finally block - javatpoint">
            <a:extLst>
              <a:ext uri="{FF2B5EF4-FFF2-40B4-BE49-F238E27FC236}">
                <a16:creationId xmlns:a16="http://schemas.microsoft.com/office/drawing/2014/main" id="{15C3C11D-ECE0-479C-A6F0-E00C4498F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136002"/>
            <a:ext cx="6062114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99CAE273-B739-4DAD-AF2E-B5CFA4389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479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2.1. Ejemplo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836DC43-7654-4936-B106-236430F2B262}"/>
              </a:ext>
            </a:extLst>
          </p:cNvPr>
          <p:cNvSpPr/>
          <p:nvPr/>
        </p:nvSpPr>
        <p:spPr>
          <a:xfrm>
            <a:off x="1199456" y="1124744"/>
            <a:ext cx="1022513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/>
              <a:t>import</a:t>
            </a:r>
            <a:r>
              <a:rPr lang="es-ES" sz="2400" dirty="0"/>
              <a:t> java.io.*;</a:t>
            </a:r>
          </a:p>
          <a:p>
            <a:endParaRPr lang="es-ES" sz="2400" dirty="0"/>
          </a:p>
          <a:p>
            <a:r>
              <a:rPr lang="es-ES" sz="2400" dirty="0" err="1"/>
              <a:t>public</a:t>
            </a:r>
            <a:r>
              <a:rPr lang="es-ES" sz="2400" dirty="0"/>
              <a:t> </a:t>
            </a:r>
            <a:r>
              <a:rPr lang="es-ES" sz="2400" dirty="0" err="1"/>
              <a:t>class</a:t>
            </a:r>
            <a:r>
              <a:rPr lang="es-ES" sz="2400" dirty="0"/>
              <a:t> Excepciones {</a:t>
            </a:r>
          </a:p>
          <a:p>
            <a:endParaRPr lang="es-ES" sz="2400" dirty="0"/>
          </a:p>
          <a:p>
            <a:r>
              <a:rPr lang="es-ES" sz="2400" dirty="0" err="1"/>
              <a:t>public</a:t>
            </a:r>
            <a:r>
              <a:rPr lang="es-ES" sz="2400" dirty="0"/>
              <a:t> </a:t>
            </a:r>
            <a:r>
              <a:rPr lang="es-ES" sz="2400" dirty="0" err="1"/>
              <a:t>static</a:t>
            </a:r>
            <a:r>
              <a:rPr lang="es-ES" sz="2400" dirty="0"/>
              <a:t> </a:t>
            </a:r>
            <a:r>
              <a:rPr lang="es-ES" sz="2400" dirty="0" err="1"/>
              <a:t>void</a:t>
            </a:r>
            <a:r>
              <a:rPr lang="es-ES" sz="2400" dirty="0"/>
              <a:t> </a:t>
            </a:r>
            <a:r>
              <a:rPr lang="es-ES" sz="2400" dirty="0" err="1"/>
              <a:t>main</a:t>
            </a:r>
            <a:r>
              <a:rPr lang="es-ES" sz="2400" dirty="0"/>
              <a:t>(</a:t>
            </a:r>
            <a:r>
              <a:rPr lang="es-ES" sz="2400" dirty="0" err="1"/>
              <a:t>String</a:t>
            </a:r>
            <a:r>
              <a:rPr lang="es-ES" sz="2400" dirty="0"/>
              <a:t>[] </a:t>
            </a:r>
            <a:r>
              <a:rPr lang="es-ES" sz="2400" dirty="0" err="1"/>
              <a:t>args</a:t>
            </a:r>
            <a:r>
              <a:rPr lang="es-ES" sz="2400" dirty="0"/>
              <a:t>) { </a:t>
            </a:r>
          </a:p>
          <a:p>
            <a:r>
              <a:rPr lang="es-ES" sz="2400" dirty="0"/>
              <a:t>	</a:t>
            </a:r>
            <a:r>
              <a:rPr lang="es-ES" sz="2400" dirty="0" err="1"/>
              <a:t>int</a:t>
            </a:r>
            <a:r>
              <a:rPr lang="es-ES" sz="2400" dirty="0"/>
              <a:t> dividendo, divisor, </a:t>
            </a:r>
            <a:r>
              <a:rPr lang="es-ES" sz="2400" dirty="0" err="1"/>
              <a:t>result</a:t>
            </a:r>
            <a:r>
              <a:rPr lang="es-ES" sz="2400" dirty="0"/>
              <a:t>;</a:t>
            </a:r>
          </a:p>
          <a:p>
            <a:r>
              <a:rPr lang="es-ES" sz="2400" dirty="0"/>
              <a:t>	</a:t>
            </a:r>
            <a:r>
              <a:rPr lang="es-ES" sz="2400" dirty="0" err="1"/>
              <a:t>InputStreamReader</a:t>
            </a:r>
            <a:r>
              <a:rPr lang="es-ES" sz="2400" dirty="0"/>
              <a:t> </a:t>
            </a:r>
            <a:r>
              <a:rPr lang="es-ES" sz="2400" dirty="0" err="1"/>
              <a:t>isr</a:t>
            </a:r>
            <a:r>
              <a:rPr lang="es-ES" sz="2400" dirty="0"/>
              <a:t> = new </a:t>
            </a:r>
            <a:r>
              <a:rPr lang="es-ES" sz="2400" dirty="0" err="1"/>
              <a:t>InputStreamReader</a:t>
            </a:r>
            <a:r>
              <a:rPr lang="es-ES" sz="2400" dirty="0"/>
              <a:t>(System.in); </a:t>
            </a:r>
          </a:p>
          <a:p>
            <a:r>
              <a:rPr lang="es-ES" sz="2400" dirty="0"/>
              <a:t>	</a:t>
            </a:r>
            <a:r>
              <a:rPr lang="es-ES" sz="2400" dirty="0" err="1"/>
              <a:t>BufferedReader</a:t>
            </a:r>
            <a:r>
              <a:rPr lang="es-ES" sz="2400" dirty="0"/>
              <a:t> </a:t>
            </a:r>
            <a:r>
              <a:rPr lang="es-ES" sz="2400" dirty="0" err="1"/>
              <a:t>br</a:t>
            </a:r>
            <a:r>
              <a:rPr lang="es-ES" sz="2400" dirty="0"/>
              <a:t> = new </a:t>
            </a:r>
            <a:r>
              <a:rPr lang="es-ES" sz="2400" dirty="0" err="1"/>
              <a:t>BufferedReader</a:t>
            </a:r>
            <a:r>
              <a:rPr lang="es-ES" sz="2400" dirty="0"/>
              <a:t>(</a:t>
            </a:r>
            <a:r>
              <a:rPr lang="es-ES" sz="2400" dirty="0" err="1"/>
              <a:t>isr</a:t>
            </a:r>
            <a:r>
              <a:rPr lang="es-ES" sz="2400" dirty="0"/>
              <a:t>);</a:t>
            </a:r>
          </a:p>
          <a:p>
            <a:endParaRPr lang="es-ES" sz="2400" dirty="0"/>
          </a:p>
          <a:p>
            <a:r>
              <a:rPr lang="es-ES" sz="2400" dirty="0"/>
              <a:t>try{</a:t>
            </a:r>
          </a:p>
          <a:p>
            <a:r>
              <a:rPr lang="es-ES" sz="2400" dirty="0"/>
              <a:t>	</a:t>
            </a:r>
            <a:r>
              <a:rPr lang="es-ES" sz="2400" dirty="0" err="1"/>
              <a:t>System.out.println</a:t>
            </a:r>
            <a:r>
              <a:rPr lang="es-ES" sz="2400" dirty="0"/>
              <a:t>("Introduce el dividendo de la división: "); 	dividendo = </a:t>
            </a:r>
            <a:r>
              <a:rPr lang="es-ES" sz="2400" dirty="0" err="1"/>
              <a:t>Integer.parseInt</a:t>
            </a:r>
            <a:r>
              <a:rPr lang="es-ES" sz="2400" dirty="0"/>
              <a:t>(</a:t>
            </a:r>
            <a:r>
              <a:rPr lang="es-ES" sz="2400" dirty="0" err="1"/>
              <a:t>br.readLine</a:t>
            </a:r>
            <a:r>
              <a:rPr lang="es-ES" sz="2400" dirty="0"/>
              <a:t>()); 	</a:t>
            </a:r>
            <a:r>
              <a:rPr lang="es-ES" sz="2400" dirty="0" err="1"/>
              <a:t>System.out.println</a:t>
            </a:r>
            <a:r>
              <a:rPr lang="es-ES" sz="2400" dirty="0"/>
              <a:t>("Introduce el divisor de la división: "); 	</a:t>
            </a:r>
          </a:p>
          <a:p>
            <a:r>
              <a:rPr lang="es-ES" sz="2400" dirty="0"/>
              <a:t>	divisor = </a:t>
            </a:r>
            <a:r>
              <a:rPr lang="es-ES" sz="2400" dirty="0" err="1"/>
              <a:t>Integer.parseInt</a:t>
            </a:r>
            <a:r>
              <a:rPr lang="es-ES" sz="2400" dirty="0"/>
              <a:t>(</a:t>
            </a:r>
            <a:r>
              <a:rPr lang="es-ES" sz="2400" dirty="0" err="1"/>
              <a:t>br.readLine</a:t>
            </a:r>
            <a:r>
              <a:rPr lang="es-ES" sz="2400" dirty="0"/>
              <a:t>());</a:t>
            </a:r>
          </a:p>
          <a:p>
            <a:endParaRPr lang="es-ES" sz="2400" b="1" dirty="0"/>
          </a:p>
        </p:txBody>
      </p:sp>
      <p:sp>
        <p:nvSpPr>
          <p:cNvPr id="5" name="Marcador de número de diapositiva 13">
            <a:extLst>
              <a:ext uri="{FF2B5EF4-FFF2-40B4-BE49-F238E27FC236}">
                <a16:creationId xmlns:a16="http://schemas.microsoft.com/office/drawing/2014/main" id="{AE8E2C68-CA0E-4D41-9E9E-0E45D8DD5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1658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224" y="494354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Sabías que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ADDBAF2-37D5-44EF-91EF-285790858A5B}"/>
              </a:ext>
            </a:extLst>
          </p:cNvPr>
          <p:cNvSpPr/>
          <p:nvPr/>
        </p:nvSpPr>
        <p:spPr>
          <a:xfrm>
            <a:off x="838200" y="1708924"/>
            <a:ext cx="10585176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3200" dirty="0"/>
              <a:t>•	La mayoría de los errores en </a:t>
            </a:r>
            <a:br>
              <a:rPr lang="es-ES" sz="3200" dirty="0"/>
            </a:br>
            <a:r>
              <a:rPr lang="es-ES" sz="3200" dirty="0"/>
              <a:t>un programa se originan en las </a:t>
            </a:r>
            <a:br>
              <a:rPr lang="es-ES" sz="3200" dirty="0"/>
            </a:br>
            <a:r>
              <a:rPr lang="es-ES" sz="3200" dirty="0"/>
              <a:t>primeras fases del desarrollo.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3200" dirty="0"/>
              <a:t>Conforme avanza el proyecto, </a:t>
            </a:r>
            <a:br>
              <a:rPr lang="es-ES" sz="3200" dirty="0"/>
            </a:br>
            <a:r>
              <a:rPr lang="es-ES" sz="3200" dirty="0"/>
              <a:t>los errores suelen ser más costosos de arreglar.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3200" dirty="0"/>
              <a:t>•	El mecanismo de control de excepciones de Java se amplió considerablemente con el lanzamiento del JDK 7 con las siguientes mejoras:</a:t>
            </a:r>
          </a:p>
        </p:txBody>
      </p:sp>
      <p:pic>
        <p:nvPicPr>
          <p:cNvPr id="1026" name="Picture 2" descr="Software Testing – Manual Testing, Core JAVA, Selenium, SQL - Skillify">
            <a:extLst>
              <a:ext uri="{FF2B5EF4-FFF2-40B4-BE49-F238E27FC236}">
                <a16:creationId xmlns:a16="http://schemas.microsoft.com/office/drawing/2014/main" id="{CF1CEED6-DC09-47E7-B05B-DB1D4449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288" y="1086347"/>
            <a:ext cx="4372744" cy="245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008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2.1. Ejemplo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836DC43-7654-4936-B106-236430F2B262}"/>
              </a:ext>
            </a:extLst>
          </p:cNvPr>
          <p:cNvSpPr/>
          <p:nvPr/>
        </p:nvSpPr>
        <p:spPr>
          <a:xfrm>
            <a:off x="1199456" y="1124744"/>
            <a:ext cx="102251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/>
              <a:t>	</a:t>
            </a:r>
            <a:r>
              <a:rPr lang="es-ES" sz="2400" b="1" dirty="0" err="1">
                <a:solidFill>
                  <a:srgbClr val="0070C0"/>
                </a:solidFill>
              </a:rPr>
              <a:t>result</a:t>
            </a:r>
            <a:r>
              <a:rPr lang="es-ES" sz="2400" b="1" dirty="0">
                <a:solidFill>
                  <a:srgbClr val="0070C0"/>
                </a:solidFill>
              </a:rPr>
              <a:t> = dividendo/divisor;</a:t>
            </a:r>
          </a:p>
          <a:p>
            <a:r>
              <a:rPr lang="es-ES" sz="2400" dirty="0"/>
              <a:t>	</a:t>
            </a:r>
            <a:r>
              <a:rPr lang="es-ES" sz="2400" dirty="0" err="1"/>
              <a:t>System.out.println</a:t>
            </a:r>
            <a:r>
              <a:rPr lang="es-ES" sz="2400" dirty="0"/>
              <a:t>("La división" + dividendo + " entre " + divisor + " da " + </a:t>
            </a:r>
            <a:r>
              <a:rPr lang="es-ES" sz="2400" dirty="0" err="1"/>
              <a:t>result</a:t>
            </a:r>
            <a:r>
              <a:rPr lang="es-ES" sz="2400" dirty="0"/>
              <a:t>);</a:t>
            </a:r>
          </a:p>
          <a:p>
            <a:r>
              <a:rPr lang="es-ES" sz="2400" dirty="0"/>
              <a:t>}</a:t>
            </a:r>
          </a:p>
          <a:p>
            <a:endParaRPr lang="es-ES" sz="2400" dirty="0"/>
          </a:p>
          <a:p>
            <a:r>
              <a:rPr lang="es-ES" sz="2400" dirty="0"/>
              <a:t>catch(</a:t>
            </a:r>
            <a:r>
              <a:rPr lang="es-ES" sz="2400" dirty="0" err="1"/>
              <a:t>ArithmeticException</a:t>
            </a:r>
            <a:r>
              <a:rPr lang="es-ES" sz="2400" dirty="0"/>
              <a:t> e){ </a:t>
            </a:r>
          </a:p>
          <a:p>
            <a:r>
              <a:rPr lang="es-ES" sz="2400" dirty="0"/>
              <a:t>	</a:t>
            </a:r>
            <a:r>
              <a:rPr lang="es-ES" sz="2400" dirty="0" err="1"/>
              <a:t>System.out.println</a:t>
            </a:r>
            <a:r>
              <a:rPr lang="es-ES" sz="2400" dirty="0"/>
              <a:t>("No se puede dividir entre 0");</a:t>
            </a:r>
          </a:p>
          <a:p>
            <a:r>
              <a:rPr lang="es-ES" sz="2400" dirty="0"/>
              <a:t>}</a:t>
            </a:r>
          </a:p>
          <a:p>
            <a:endParaRPr lang="es-ES" sz="2400" dirty="0"/>
          </a:p>
          <a:p>
            <a:r>
              <a:rPr lang="es-ES" sz="2400" dirty="0"/>
              <a:t>catch(</a:t>
            </a:r>
            <a:r>
              <a:rPr lang="es-ES" sz="2400" dirty="0" err="1"/>
              <a:t>NumberFormatException</a:t>
            </a:r>
            <a:r>
              <a:rPr lang="es-ES" sz="2400" dirty="0"/>
              <a:t> e){</a:t>
            </a:r>
          </a:p>
          <a:p>
            <a:r>
              <a:rPr lang="es-ES" sz="2400" dirty="0"/>
              <a:t>	</a:t>
            </a:r>
            <a:r>
              <a:rPr lang="es-ES" sz="2400" dirty="0" err="1"/>
              <a:t>System.out.println</a:t>
            </a:r>
            <a:r>
              <a:rPr lang="es-ES" sz="2400" dirty="0"/>
              <a:t>("Has insertado letras en vez de números");</a:t>
            </a:r>
          </a:p>
          <a:p>
            <a:r>
              <a:rPr lang="es-ES" sz="2400" dirty="0"/>
              <a:t>}</a:t>
            </a:r>
          </a:p>
          <a:p>
            <a:endParaRPr lang="es-ES" sz="2400" b="1" dirty="0"/>
          </a:p>
        </p:txBody>
      </p:sp>
      <p:sp>
        <p:nvSpPr>
          <p:cNvPr id="5" name="Marcador de número de diapositiva 13">
            <a:extLst>
              <a:ext uri="{FF2B5EF4-FFF2-40B4-BE49-F238E27FC236}">
                <a16:creationId xmlns:a16="http://schemas.microsoft.com/office/drawing/2014/main" id="{7C3EE7BE-815B-42F5-96B9-0BC7D427D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2473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2.1. Ejemplo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836DC43-7654-4936-B106-236430F2B262}"/>
              </a:ext>
            </a:extLst>
          </p:cNvPr>
          <p:cNvSpPr/>
          <p:nvPr/>
        </p:nvSpPr>
        <p:spPr>
          <a:xfrm>
            <a:off x="1139178" y="2096943"/>
            <a:ext cx="102251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/>
              <a:t>catch(</a:t>
            </a:r>
            <a:r>
              <a:rPr lang="es-ES" sz="2400" dirty="0" err="1"/>
              <a:t>Exception</a:t>
            </a:r>
            <a:r>
              <a:rPr lang="es-ES" sz="2400" dirty="0"/>
              <a:t> e){</a:t>
            </a:r>
          </a:p>
          <a:p>
            <a:r>
              <a:rPr lang="es-ES" sz="2400" dirty="0"/>
              <a:t>	</a:t>
            </a:r>
            <a:r>
              <a:rPr lang="es-ES" sz="2400" dirty="0" err="1"/>
              <a:t>System.out.println</a:t>
            </a:r>
            <a:r>
              <a:rPr lang="es-ES" sz="2400" dirty="0"/>
              <a:t>("Se ha producido un error inesperado.");</a:t>
            </a:r>
          </a:p>
          <a:p>
            <a:r>
              <a:rPr lang="es-ES" sz="2400" dirty="0"/>
              <a:t>}</a:t>
            </a:r>
          </a:p>
          <a:p>
            <a:endParaRPr lang="es-ES" sz="2400" dirty="0"/>
          </a:p>
          <a:p>
            <a:r>
              <a:rPr lang="es-ES" sz="2400" dirty="0" err="1"/>
              <a:t>finally</a:t>
            </a:r>
            <a:r>
              <a:rPr lang="es-ES" sz="2400" dirty="0"/>
              <a:t>{</a:t>
            </a:r>
          </a:p>
          <a:p>
            <a:r>
              <a:rPr lang="es-ES" sz="2400" dirty="0"/>
              <a:t>	</a:t>
            </a:r>
            <a:r>
              <a:rPr lang="es-ES" sz="2400" dirty="0" err="1"/>
              <a:t>System.out.println</a:t>
            </a:r>
            <a:r>
              <a:rPr lang="es-ES" sz="2400" dirty="0"/>
              <a:t>(“Gracias por utilizar este programa.");</a:t>
            </a:r>
          </a:p>
          <a:p>
            <a:r>
              <a:rPr lang="es-ES" sz="2400" dirty="0"/>
              <a:t>	}</a:t>
            </a:r>
          </a:p>
          <a:p>
            <a:r>
              <a:rPr lang="es-ES" sz="2400" dirty="0"/>
              <a:t>}</a:t>
            </a:r>
          </a:p>
        </p:txBody>
      </p:sp>
      <p:sp>
        <p:nvSpPr>
          <p:cNvPr id="5" name="Marcador de número de diapositiva 13">
            <a:extLst>
              <a:ext uri="{FF2B5EF4-FFF2-40B4-BE49-F238E27FC236}">
                <a16:creationId xmlns:a16="http://schemas.microsoft.com/office/drawing/2014/main" id="{CF68C952-CAAA-4EB4-93D8-A8FBF1148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1019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2.1. Ejemplos de tipos de Excepciones. (1/2)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6C646C3-543B-462D-949F-9FBEB3192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442034"/>
              </p:ext>
            </p:extLst>
          </p:nvPr>
        </p:nvGraphicFramePr>
        <p:xfrm>
          <a:off x="1162844" y="1354233"/>
          <a:ext cx="10515600" cy="4149534"/>
        </p:xfrm>
        <a:graphic>
          <a:graphicData uri="http://schemas.openxmlformats.org/drawingml/2006/table">
            <a:tbl>
              <a:tblPr/>
              <a:tblGrid>
                <a:gridCol w="4320480">
                  <a:extLst>
                    <a:ext uri="{9D8B030D-6E8A-4147-A177-3AD203B41FA5}">
                      <a16:colId xmlns:a16="http://schemas.microsoft.com/office/drawing/2014/main" val="1977348743"/>
                    </a:ext>
                  </a:extLst>
                </a:gridCol>
                <a:gridCol w="6195120">
                  <a:extLst>
                    <a:ext uri="{9D8B030D-6E8A-4147-A177-3AD203B41FA5}">
                      <a16:colId xmlns:a16="http://schemas.microsoft.com/office/drawing/2014/main" val="3255103961"/>
                    </a:ext>
                  </a:extLst>
                </a:gridCol>
              </a:tblGrid>
              <a:tr h="312610">
                <a:tc>
                  <a:txBody>
                    <a:bodyPr/>
                    <a:lstStyle/>
                    <a:p>
                      <a:pPr algn="l" fontAlgn="ctr"/>
                      <a:r>
                        <a:rPr lang="ca-ES" sz="2400" b="1" cap="all" dirty="0">
                          <a:solidFill>
                            <a:srgbClr val="3D3D3D"/>
                          </a:solidFill>
                          <a:effectLst/>
                        </a:rPr>
                        <a:t>NOMBRE</a:t>
                      </a:r>
                    </a:p>
                  </a:txBody>
                  <a:tcPr marL="33979" marR="33979" marT="33979" marB="339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a-ES" sz="2400" b="1" cap="all">
                          <a:solidFill>
                            <a:srgbClr val="3D3D3D"/>
                          </a:solidFill>
                          <a:effectLst/>
                        </a:rPr>
                        <a:t>DESCRIPCION</a:t>
                      </a:r>
                    </a:p>
                  </a:txBody>
                  <a:tcPr marL="33979" marR="33979" marT="33979" marB="339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483025"/>
                  </a:ext>
                </a:extLst>
              </a:tr>
              <a:tr h="312610">
                <a:tc>
                  <a:txBody>
                    <a:bodyPr/>
                    <a:lstStyle/>
                    <a:p>
                      <a:pPr algn="l" fontAlgn="t"/>
                      <a:r>
                        <a:rPr lang="ca-ES" sz="2400" dirty="0" err="1">
                          <a:solidFill>
                            <a:srgbClr val="3D3D3D"/>
                          </a:solidFill>
                          <a:effectLst/>
                        </a:rPr>
                        <a:t>FileNotFoundException</a:t>
                      </a:r>
                      <a:endParaRPr lang="ca-ES" sz="2400" dirty="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33979" marR="33979" marT="33979" marB="339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2400" dirty="0">
                          <a:solidFill>
                            <a:srgbClr val="3D3D3D"/>
                          </a:solidFill>
                          <a:effectLst/>
                        </a:rPr>
                        <a:t>Lanza una excepción cuando el fichero no se encuentra.</a:t>
                      </a:r>
                    </a:p>
                  </a:txBody>
                  <a:tcPr marL="33979" marR="33979" marT="33979" marB="339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869769"/>
                  </a:ext>
                </a:extLst>
              </a:tr>
              <a:tr h="517904">
                <a:tc>
                  <a:txBody>
                    <a:bodyPr/>
                    <a:lstStyle/>
                    <a:p>
                      <a:pPr algn="l" fontAlgn="t"/>
                      <a:r>
                        <a:rPr lang="ca-ES" sz="2400" dirty="0" err="1">
                          <a:solidFill>
                            <a:srgbClr val="3D3D3D"/>
                          </a:solidFill>
                          <a:effectLst/>
                        </a:rPr>
                        <a:t>ClassNotFoundException</a:t>
                      </a:r>
                      <a:endParaRPr lang="ca-ES" sz="2400" dirty="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33979" marR="33979" marT="33979" marB="339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2400">
                          <a:solidFill>
                            <a:srgbClr val="3D3D3D"/>
                          </a:solidFill>
                          <a:effectLst/>
                        </a:rPr>
                        <a:t>Lanza una excepción cuando no existe la clase.</a:t>
                      </a:r>
                    </a:p>
                  </a:txBody>
                  <a:tcPr marL="33979" marR="33979" marT="33979" marB="339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857156"/>
                  </a:ext>
                </a:extLst>
              </a:tr>
              <a:tr h="312610">
                <a:tc>
                  <a:txBody>
                    <a:bodyPr/>
                    <a:lstStyle/>
                    <a:p>
                      <a:pPr algn="l" fontAlgn="t"/>
                      <a:r>
                        <a:rPr lang="ca-ES" sz="2400" dirty="0" err="1">
                          <a:solidFill>
                            <a:srgbClr val="3D3D3D"/>
                          </a:solidFill>
                          <a:effectLst/>
                        </a:rPr>
                        <a:t>EOFException</a:t>
                      </a:r>
                      <a:endParaRPr lang="ca-ES" sz="2400" dirty="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33979" marR="33979" marT="33979" marB="339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2400" dirty="0">
                          <a:solidFill>
                            <a:srgbClr val="3D3D3D"/>
                          </a:solidFill>
                          <a:effectLst/>
                        </a:rPr>
                        <a:t>Lanza una excepción cuando llega al final del fichero.</a:t>
                      </a:r>
                    </a:p>
                  </a:txBody>
                  <a:tcPr marL="33979" marR="33979" marT="33979" marB="339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08641"/>
                  </a:ext>
                </a:extLst>
              </a:tr>
              <a:tr h="557262">
                <a:tc>
                  <a:txBody>
                    <a:bodyPr/>
                    <a:lstStyle/>
                    <a:p>
                      <a:pPr algn="l" fontAlgn="t"/>
                      <a:r>
                        <a:rPr lang="ca-ES" sz="2400" dirty="0" err="1">
                          <a:solidFill>
                            <a:srgbClr val="3D3D3D"/>
                          </a:solidFill>
                          <a:effectLst/>
                        </a:rPr>
                        <a:t>ArrayIndexOutOfBoundsException</a:t>
                      </a:r>
                      <a:endParaRPr lang="ca-ES" sz="2400" dirty="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33979" marR="33979" marT="33979" marB="339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2400" dirty="0">
                          <a:solidFill>
                            <a:srgbClr val="3D3D3D"/>
                          </a:solidFill>
                          <a:effectLst/>
                        </a:rPr>
                        <a:t>Lanza una excepción cuando se accede a una posición de un array que no exista.</a:t>
                      </a:r>
                    </a:p>
                  </a:txBody>
                  <a:tcPr marL="33979" marR="33979" marT="33979" marB="339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098444"/>
                  </a:ext>
                </a:extLst>
              </a:tr>
              <a:tr h="557262">
                <a:tc>
                  <a:txBody>
                    <a:bodyPr/>
                    <a:lstStyle/>
                    <a:p>
                      <a:pPr algn="l" fontAlgn="t"/>
                      <a:r>
                        <a:rPr lang="ca-ES" sz="2400" dirty="0" err="1">
                          <a:solidFill>
                            <a:srgbClr val="3D3D3D"/>
                          </a:solidFill>
                          <a:effectLst/>
                        </a:rPr>
                        <a:t>NumberFormatException</a:t>
                      </a:r>
                      <a:endParaRPr lang="ca-ES" sz="2400" dirty="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33979" marR="33979" marT="33979" marB="339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2400" dirty="0">
                          <a:solidFill>
                            <a:srgbClr val="3D3D3D"/>
                          </a:solidFill>
                          <a:effectLst/>
                        </a:rPr>
                        <a:t>Lanza una excepción cuando se procesa un numero pero este es un dato alfanumérico.</a:t>
                      </a:r>
                    </a:p>
                  </a:txBody>
                  <a:tcPr marL="33979" marR="33979" marT="33979" marB="339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198585"/>
                  </a:ext>
                </a:extLst>
              </a:tr>
            </a:tbl>
          </a:graphicData>
        </a:graphic>
      </p:graphicFrame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17A02514-948D-443B-931D-F7C46D097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1372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2.1. Ejemplos de tipos de Excepciones (2/2)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6C646C3-543B-462D-949F-9FBEB3192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158775"/>
              </p:ext>
            </p:extLst>
          </p:nvPr>
        </p:nvGraphicFramePr>
        <p:xfrm>
          <a:off x="1055440" y="1196752"/>
          <a:ext cx="10515600" cy="3563672"/>
        </p:xfrm>
        <a:graphic>
          <a:graphicData uri="http://schemas.openxmlformats.org/drawingml/2006/table">
            <a:tbl>
              <a:tblPr/>
              <a:tblGrid>
                <a:gridCol w="4320480">
                  <a:extLst>
                    <a:ext uri="{9D8B030D-6E8A-4147-A177-3AD203B41FA5}">
                      <a16:colId xmlns:a16="http://schemas.microsoft.com/office/drawing/2014/main" val="1977348743"/>
                    </a:ext>
                  </a:extLst>
                </a:gridCol>
                <a:gridCol w="6195120">
                  <a:extLst>
                    <a:ext uri="{9D8B030D-6E8A-4147-A177-3AD203B41FA5}">
                      <a16:colId xmlns:a16="http://schemas.microsoft.com/office/drawing/2014/main" val="3255103961"/>
                    </a:ext>
                  </a:extLst>
                </a:gridCol>
              </a:tblGrid>
              <a:tr h="312610">
                <a:tc>
                  <a:txBody>
                    <a:bodyPr/>
                    <a:lstStyle/>
                    <a:p>
                      <a:pPr algn="l" fontAlgn="ctr"/>
                      <a:r>
                        <a:rPr lang="ca-ES" sz="2400" b="1" cap="all" dirty="0">
                          <a:solidFill>
                            <a:srgbClr val="3D3D3D"/>
                          </a:solidFill>
                          <a:effectLst/>
                        </a:rPr>
                        <a:t>NOMBRE</a:t>
                      </a:r>
                    </a:p>
                  </a:txBody>
                  <a:tcPr marL="33979" marR="33979" marT="33979" marB="339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a-ES" sz="2400" b="1" cap="all">
                          <a:solidFill>
                            <a:srgbClr val="3D3D3D"/>
                          </a:solidFill>
                          <a:effectLst/>
                        </a:rPr>
                        <a:t>DESCRIPCION</a:t>
                      </a:r>
                    </a:p>
                  </a:txBody>
                  <a:tcPr marL="33979" marR="33979" marT="33979" marB="339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483025"/>
                  </a:ext>
                </a:extLst>
              </a:tr>
              <a:tr h="801913">
                <a:tc>
                  <a:txBody>
                    <a:bodyPr/>
                    <a:lstStyle/>
                    <a:p>
                      <a:pPr algn="l" fontAlgn="t"/>
                      <a:r>
                        <a:rPr lang="ca-ES" sz="2400" dirty="0" err="1">
                          <a:solidFill>
                            <a:srgbClr val="3D3D3D"/>
                          </a:solidFill>
                          <a:effectLst/>
                        </a:rPr>
                        <a:t>NullPointerException</a:t>
                      </a:r>
                      <a:endParaRPr lang="ca-ES" sz="2400" dirty="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33979" marR="33979" marT="33979" marB="339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2400" dirty="0">
                          <a:solidFill>
                            <a:srgbClr val="3D3D3D"/>
                          </a:solidFill>
                          <a:effectLst/>
                        </a:rPr>
                        <a:t>Lanza una excepción cuando intentando acceder a un miembro de un objeto para el que todavía no hemos reservado memoria.</a:t>
                      </a:r>
                    </a:p>
                  </a:txBody>
                  <a:tcPr marL="33979" marR="33979" marT="33979" marB="339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424860"/>
                  </a:ext>
                </a:extLst>
              </a:tr>
              <a:tr h="557262">
                <a:tc>
                  <a:txBody>
                    <a:bodyPr/>
                    <a:lstStyle/>
                    <a:p>
                      <a:pPr algn="l" fontAlgn="t"/>
                      <a:r>
                        <a:rPr lang="ca-ES" sz="2400" dirty="0" err="1">
                          <a:solidFill>
                            <a:srgbClr val="3D3D3D"/>
                          </a:solidFill>
                          <a:effectLst/>
                        </a:rPr>
                        <a:t>IOException</a:t>
                      </a:r>
                      <a:endParaRPr lang="ca-ES" sz="2400" dirty="0">
                        <a:solidFill>
                          <a:srgbClr val="3D3D3D"/>
                        </a:solidFill>
                        <a:effectLst/>
                      </a:endParaRPr>
                    </a:p>
                  </a:txBody>
                  <a:tcPr marL="33979" marR="33979" marT="33979" marB="339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2400" dirty="0">
                          <a:solidFill>
                            <a:srgbClr val="3D3D3D"/>
                          </a:solidFill>
                          <a:effectLst/>
                        </a:rPr>
                        <a:t>Generaliza muchas excepciones anteriores. </a:t>
                      </a:r>
                    </a:p>
                    <a:p>
                      <a:pPr algn="l" fontAlgn="t"/>
                      <a:r>
                        <a:rPr lang="es-ES" sz="2400" dirty="0">
                          <a:solidFill>
                            <a:srgbClr val="3D3D3D"/>
                          </a:solidFill>
                          <a:effectLst/>
                        </a:rPr>
                        <a:t>La ventaja es que no necesitamos controlar cada una de las excepciones.</a:t>
                      </a:r>
                    </a:p>
                  </a:txBody>
                  <a:tcPr marL="33979" marR="33979" marT="33979" marB="339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42103"/>
                  </a:ext>
                </a:extLst>
              </a:tr>
              <a:tr h="557262">
                <a:tc>
                  <a:txBody>
                    <a:bodyPr/>
                    <a:lstStyle/>
                    <a:p>
                      <a:pPr algn="l" fontAlgn="t"/>
                      <a:r>
                        <a:rPr lang="ca-ES" sz="2400">
                          <a:solidFill>
                            <a:srgbClr val="3D3D3D"/>
                          </a:solidFill>
                          <a:effectLst/>
                        </a:rPr>
                        <a:t>Excepcion</a:t>
                      </a:r>
                    </a:p>
                  </a:txBody>
                  <a:tcPr marL="33979" marR="33979" marT="33979" marB="339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2400" dirty="0">
                          <a:solidFill>
                            <a:srgbClr val="3D3D3D"/>
                          </a:solidFill>
                          <a:effectLst/>
                        </a:rPr>
                        <a:t>Es la clase padre de </a:t>
                      </a:r>
                      <a:r>
                        <a:rPr lang="es-ES" sz="2400" dirty="0" err="1">
                          <a:solidFill>
                            <a:srgbClr val="3D3D3D"/>
                          </a:solidFill>
                          <a:effectLst/>
                        </a:rPr>
                        <a:t>IOException</a:t>
                      </a:r>
                      <a:r>
                        <a:rPr lang="es-ES" sz="2400" dirty="0">
                          <a:solidFill>
                            <a:srgbClr val="3D3D3D"/>
                          </a:solidFill>
                          <a:effectLst/>
                        </a:rPr>
                        <a:t> y de otras clases. Tiene la misma ventaja que </a:t>
                      </a:r>
                      <a:r>
                        <a:rPr lang="es-ES" sz="2400" dirty="0" err="1">
                          <a:solidFill>
                            <a:srgbClr val="3D3D3D"/>
                          </a:solidFill>
                          <a:effectLst/>
                        </a:rPr>
                        <a:t>IOException</a:t>
                      </a:r>
                      <a:r>
                        <a:rPr lang="es-ES" sz="2400" dirty="0">
                          <a:solidFill>
                            <a:srgbClr val="3D3D3D"/>
                          </a:solidFill>
                          <a:effectLst/>
                        </a:rPr>
                        <a:t>.</a:t>
                      </a:r>
                    </a:p>
                  </a:txBody>
                  <a:tcPr marL="33979" marR="33979" marT="33979" marB="339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92986"/>
                  </a:ext>
                </a:extLst>
              </a:tr>
            </a:tbl>
          </a:graphicData>
        </a:graphic>
      </p:graphicFrame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5B401F0E-3B43-4387-BCFA-FF06D9E1A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5316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2. Captura de Excepciones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836DC43-7654-4936-B106-236430F2B262}"/>
              </a:ext>
            </a:extLst>
          </p:cNvPr>
          <p:cNvSpPr/>
          <p:nvPr/>
        </p:nvSpPr>
        <p:spPr>
          <a:xfrm>
            <a:off x="1308076" y="2060848"/>
            <a:ext cx="102251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Es importante poner el bloque catch correspondiente al tipo general </a:t>
            </a:r>
            <a:r>
              <a:rPr lang="es-ES" sz="2800" b="1" dirty="0" err="1">
                <a:solidFill>
                  <a:srgbClr val="0070C0"/>
                </a:solidFill>
              </a:rPr>
              <a:t>Exception</a:t>
            </a:r>
            <a:r>
              <a:rPr lang="es-ES" sz="2800" dirty="0"/>
              <a:t> en último lugar. </a:t>
            </a:r>
          </a:p>
          <a:p>
            <a:endParaRPr lang="es-ES" sz="2800" dirty="0"/>
          </a:p>
          <a:p>
            <a:r>
              <a:rPr lang="es-ES" sz="2800" dirty="0"/>
              <a:t>Así nos aseguramos que se ejecutarán los bloques anteriores en caso de error (siempre que el tipo de error corresponda con el de algún bloque catch).</a:t>
            </a:r>
          </a:p>
          <a:p>
            <a:endParaRPr lang="es-ES" sz="2800" dirty="0"/>
          </a:p>
        </p:txBody>
      </p:sp>
      <p:sp>
        <p:nvSpPr>
          <p:cNvPr id="5" name="Marcador de número de diapositiva 13">
            <a:extLst>
              <a:ext uri="{FF2B5EF4-FFF2-40B4-BE49-F238E27FC236}">
                <a16:creationId xmlns:a16="http://schemas.microsoft.com/office/drawing/2014/main" id="{845DF337-70A8-4643-93D9-58A8FEE85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0121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2. Captura de Excepciones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836DC43-7654-4936-B106-236430F2B262}"/>
              </a:ext>
            </a:extLst>
          </p:cNvPr>
          <p:cNvSpPr/>
          <p:nvPr/>
        </p:nvSpPr>
        <p:spPr>
          <a:xfrm>
            <a:off x="1308076" y="2060848"/>
            <a:ext cx="1022513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Otra forma de capturar excepciones es poner las palabras </a:t>
            </a:r>
            <a:r>
              <a:rPr lang="es-ES" sz="2800" b="1" dirty="0" err="1">
                <a:solidFill>
                  <a:srgbClr val="0070C0"/>
                </a:solidFill>
              </a:rPr>
              <a:t>throws</a:t>
            </a:r>
            <a:r>
              <a:rPr lang="es-ES" sz="2800" b="1" dirty="0">
                <a:solidFill>
                  <a:srgbClr val="0070C0"/>
                </a:solidFill>
              </a:rPr>
              <a:t> </a:t>
            </a:r>
            <a:r>
              <a:rPr lang="es-ES" sz="2800" b="1" dirty="0" err="1">
                <a:solidFill>
                  <a:srgbClr val="0070C0"/>
                </a:solidFill>
              </a:rPr>
              <a:t>Exception</a:t>
            </a:r>
            <a:r>
              <a:rPr lang="es-ES" sz="2800" b="1" dirty="0">
                <a:solidFill>
                  <a:srgbClr val="0070C0"/>
                </a:solidFill>
              </a:rPr>
              <a:t> </a:t>
            </a:r>
            <a:r>
              <a:rPr lang="es-ES" sz="2800" dirty="0"/>
              <a:t>en la cabecera de un método (en el </a:t>
            </a:r>
            <a:r>
              <a:rPr lang="es-ES" sz="2800" dirty="0" err="1"/>
              <a:t>main</a:t>
            </a:r>
            <a:r>
              <a:rPr lang="es-ES" sz="2800" dirty="0"/>
              <a:t> por ejemplo). </a:t>
            </a:r>
          </a:p>
          <a:p>
            <a:endParaRPr lang="es-ES" sz="2800" dirty="0"/>
          </a:p>
          <a:p>
            <a:r>
              <a:rPr lang="es-ES" sz="2800" dirty="0"/>
              <a:t>De esta forma no necesitamos poner los bloques</a:t>
            </a:r>
            <a:r>
              <a:rPr lang="es-ES" sz="2800" b="1" dirty="0">
                <a:solidFill>
                  <a:srgbClr val="0070C0"/>
                </a:solidFill>
              </a:rPr>
              <a:t> try-catch</a:t>
            </a:r>
            <a:r>
              <a:rPr lang="es-ES" sz="2800" dirty="0"/>
              <a:t>, pero cuando se produzca un error éste no será capturado, y no podremos tratarlo como deseemos.</a:t>
            </a:r>
          </a:p>
          <a:p>
            <a:endParaRPr lang="es-ES" sz="2800" dirty="0"/>
          </a:p>
        </p:txBody>
      </p:sp>
      <p:sp>
        <p:nvSpPr>
          <p:cNvPr id="5" name="Marcador de número de diapositiva 13">
            <a:extLst>
              <a:ext uri="{FF2B5EF4-FFF2-40B4-BE49-F238E27FC236}">
                <a16:creationId xmlns:a16="http://schemas.microsoft.com/office/drawing/2014/main" id="{19B64A1B-3566-4AEA-AC7B-69ABE2512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9875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2. Captura de Excepciones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D055C1-460D-46BA-80A8-EE26DC777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5"/>
          <a:stretch/>
        </p:blipFill>
        <p:spPr>
          <a:xfrm>
            <a:off x="1307468" y="970608"/>
            <a:ext cx="9577064" cy="5596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AC09B65-03CC-46FB-B9D1-972CAF4185EC}"/>
              </a:ext>
            </a:extLst>
          </p:cNvPr>
          <p:cNvSpPr/>
          <p:nvPr/>
        </p:nvSpPr>
        <p:spPr>
          <a:xfrm>
            <a:off x="6600056" y="2636912"/>
            <a:ext cx="3312368" cy="405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C105774-B409-428E-9C96-7048AD3CAC91}"/>
              </a:ext>
            </a:extLst>
          </p:cNvPr>
          <p:cNvSpPr/>
          <p:nvPr/>
        </p:nvSpPr>
        <p:spPr>
          <a:xfrm>
            <a:off x="6458525" y="4581128"/>
            <a:ext cx="3312368" cy="3752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" name="Marcador de número de diapositiva 13">
            <a:extLst>
              <a:ext uri="{FF2B5EF4-FFF2-40B4-BE49-F238E27FC236}">
                <a16:creationId xmlns:a16="http://schemas.microsoft.com/office/drawing/2014/main" id="{8C893768-C514-4F12-B833-29B2BAA5D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8909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2. Captura de Excepciones</a:t>
            </a:r>
          </a:p>
        </p:txBody>
      </p:sp>
      <p:pic>
        <p:nvPicPr>
          <p:cNvPr id="7170" name="Picture 2" descr="public static void main(String[] args) throws IOException { System.out">
            <a:extLst>
              <a:ext uri="{FF2B5EF4-FFF2-40B4-BE49-F238E27FC236}">
                <a16:creationId xmlns:a16="http://schemas.microsoft.com/office/drawing/2014/main" id="{4E04DF16-3D09-4070-82EE-C7FFE22E4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t="12018" r="3533" b="10411"/>
          <a:stretch/>
        </p:blipFill>
        <p:spPr bwMode="auto">
          <a:xfrm>
            <a:off x="1559496" y="960714"/>
            <a:ext cx="8712968" cy="546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09FA780-EDAB-4EA3-95E3-EB38C3E73E3D}"/>
              </a:ext>
            </a:extLst>
          </p:cNvPr>
          <p:cNvSpPr/>
          <p:nvPr/>
        </p:nvSpPr>
        <p:spPr>
          <a:xfrm>
            <a:off x="6600056" y="2492896"/>
            <a:ext cx="2592288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" name="Marcador de número de diapositiva 13">
            <a:extLst>
              <a:ext uri="{FF2B5EF4-FFF2-40B4-BE49-F238E27FC236}">
                <a16:creationId xmlns:a16="http://schemas.microsoft.com/office/drawing/2014/main" id="{524347DE-3CD7-4B09-961C-E1236553E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0770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2. Captura de Excepciones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1321CE0-1A06-46DE-BF89-F499F9CFF2F7}"/>
              </a:ext>
            </a:extLst>
          </p:cNvPr>
          <p:cNvSpPr/>
          <p:nvPr/>
        </p:nvSpPr>
        <p:spPr>
          <a:xfrm>
            <a:off x="1493335" y="1412776"/>
            <a:ext cx="80817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</a:t>
            </a:r>
            <a:r>
              <a:rPr lang="es-ES" sz="3200" spc="-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método puede lanzar</a:t>
            </a:r>
            <a:r>
              <a:rPr lang="es-ES" sz="3200" spc="-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más de una excepción</a:t>
            </a:r>
            <a:endParaRPr lang="ca-ES" sz="32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B709DEC-BDD1-4311-AF0A-0DDFE206305F}"/>
              </a:ext>
            </a:extLst>
          </p:cNvPr>
          <p:cNvSpPr/>
          <p:nvPr/>
        </p:nvSpPr>
        <p:spPr>
          <a:xfrm>
            <a:off x="1632112" y="2204864"/>
            <a:ext cx="95770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es-ES" sz="28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static</a:t>
            </a:r>
            <a:r>
              <a:rPr lang="es-ES" sz="28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es-ES" sz="2800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</a:t>
            </a: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s-E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String</a:t>
            </a:r>
            <a:r>
              <a:rPr lang="es-ES" sz="28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args</a:t>
            </a: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[])</a:t>
            </a:r>
            <a:r>
              <a:rPr lang="es-ES" sz="2800" spc="-1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throws</a:t>
            </a:r>
            <a:r>
              <a:rPr lang="es-ES" sz="2800" spc="-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IOException</a:t>
            </a: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s-ES" sz="2800" spc="-3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NumberFormatException</a:t>
            </a:r>
            <a:r>
              <a:rPr lang="es-E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s-ES" sz="2800" spc="-1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ca-ES" sz="2800" dirty="0"/>
          </a:p>
        </p:txBody>
      </p:sp>
      <p:pic>
        <p:nvPicPr>
          <p:cNvPr id="8194" name="Picture 2" descr="Java Exception Handling errors using Javas exception handling">
            <a:extLst>
              <a:ext uri="{FF2B5EF4-FFF2-40B4-BE49-F238E27FC236}">
                <a16:creationId xmlns:a16="http://schemas.microsoft.com/office/drawing/2014/main" id="{D857BFFA-4F02-4F14-BDF4-BEC789AB4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2" t="14794" r="212" b="35118"/>
          <a:stretch/>
        </p:blipFill>
        <p:spPr bwMode="auto">
          <a:xfrm>
            <a:off x="1699593" y="3281895"/>
            <a:ext cx="8792813" cy="33030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número de diapositiva 13">
            <a:extLst>
              <a:ext uri="{FF2B5EF4-FFF2-40B4-BE49-F238E27FC236}">
                <a16:creationId xmlns:a16="http://schemas.microsoft.com/office/drawing/2014/main" id="{79732764-DBCF-43B3-A3F7-51FE69D32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3678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3. Creación de excepciones propias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6B99DF-894D-42F9-9FE4-4907BAC88F72}"/>
              </a:ext>
            </a:extLst>
          </p:cNvPr>
          <p:cNvSpPr/>
          <p:nvPr/>
        </p:nvSpPr>
        <p:spPr>
          <a:xfrm>
            <a:off x="1415480" y="1556792"/>
            <a:ext cx="98650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Java nos proporciona una estructura de clases para tratar diversos tipos de excepciones. </a:t>
            </a:r>
          </a:p>
          <a:p>
            <a:endParaRPr lang="es-ES" sz="2800" dirty="0"/>
          </a:p>
          <a:p>
            <a:r>
              <a:rPr lang="es-ES" sz="2800" b="1" dirty="0" err="1">
                <a:solidFill>
                  <a:srgbClr val="0070C0"/>
                </a:solidFill>
              </a:rPr>
              <a:t>Exception</a:t>
            </a:r>
            <a:r>
              <a:rPr lang="es-ES" sz="2800" dirty="0"/>
              <a:t> es la superclase que gestiona cualquier tipo de excepción. </a:t>
            </a:r>
          </a:p>
          <a:p>
            <a:endParaRPr lang="es-ES" sz="2800" dirty="0"/>
          </a:p>
          <a:p>
            <a:r>
              <a:rPr lang="es-ES" sz="2800" dirty="0"/>
              <a:t>De ella heredarán sus métodos un gran número de subclases encargadas en la gestión de excepciones específicas.</a:t>
            </a:r>
          </a:p>
        </p:txBody>
      </p:sp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4CEDB77C-3FA6-4295-9C9F-BA4A25B86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3306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224" y="494354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Sabías que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ADDBAF2-37D5-44EF-91EF-285790858A5B}"/>
              </a:ext>
            </a:extLst>
          </p:cNvPr>
          <p:cNvSpPr/>
          <p:nvPr/>
        </p:nvSpPr>
        <p:spPr>
          <a:xfrm>
            <a:off x="1270856" y="1638267"/>
            <a:ext cx="10088624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spcBef>
                <a:spcPts val="1200"/>
              </a:spcBef>
              <a:spcAft>
                <a:spcPts val="1200"/>
              </a:spcAft>
              <a:buAutoNum type="arabicParenBoth"/>
            </a:pPr>
            <a:r>
              <a:rPr lang="es-ES" sz="3600" dirty="0"/>
              <a:t>gestión automática de liberación de recursos (por ejemplo, archivos que dejan de ser necesarios)</a:t>
            </a:r>
          </a:p>
          <a:p>
            <a:pPr marL="742950" indent="-742950">
              <a:spcBef>
                <a:spcPts val="1200"/>
              </a:spcBef>
              <a:spcAft>
                <a:spcPts val="1200"/>
              </a:spcAft>
              <a:buAutoNum type="arabicParenBoth"/>
            </a:pPr>
            <a:r>
              <a:rPr lang="es-ES" sz="3600" dirty="0"/>
              <a:t>La captura múltiple mediante la cual un mismo catch puede capturar 2 o más excepciones;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3600" dirty="0"/>
              <a:t>(3) regeneración más precisa.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255551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3. Creación de excepciones propias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6B99DF-894D-42F9-9FE4-4907BAC88F72}"/>
              </a:ext>
            </a:extLst>
          </p:cNvPr>
          <p:cNvSpPr/>
          <p:nvPr/>
        </p:nvSpPr>
        <p:spPr>
          <a:xfrm>
            <a:off x="1163452" y="1124744"/>
            <a:ext cx="1051438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El programador/a puede crear sus propias clases de excepciones para tratar errores específicos que Java no contempla. </a:t>
            </a:r>
          </a:p>
          <a:p>
            <a:endParaRPr lang="es-ES" sz="2800" dirty="0"/>
          </a:p>
          <a:p>
            <a:r>
              <a:rPr lang="es-ES" sz="2800" dirty="0"/>
              <a:t>Usaremos el concepto de herencia sobre la clase </a:t>
            </a:r>
            <a:r>
              <a:rPr lang="es-ES" sz="2800" b="1" dirty="0" err="1">
                <a:solidFill>
                  <a:srgbClr val="0070C0"/>
                </a:solidFill>
              </a:rPr>
              <a:t>Exception</a:t>
            </a:r>
            <a:r>
              <a:rPr lang="es-ES" sz="2800" dirty="0"/>
              <a:t>. </a:t>
            </a:r>
          </a:p>
          <a:p>
            <a:endParaRPr lang="es-ES" sz="2800" dirty="0"/>
          </a:p>
          <a:p>
            <a:r>
              <a:rPr lang="es-ES" sz="2800" dirty="0"/>
              <a:t>Normalmente, la nueva clase contendrá </a:t>
            </a:r>
            <a:r>
              <a:rPr lang="es-ES" sz="2800" b="1" dirty="0"/>
              <a:t>un único constructor </a:t>
            </a:r>
            <a:r>
              <a:rPr lang="es-ES" sz="2800" dirty="0"/>
              <a:t>con un </a:t>
            </a:r>
            <a:r>
              <a:rPr lang="es-ES" sz="2800" b="1" dirty="0"/>
              <a:t>parámetro de tipo </a:t>
            </a:r>
            <a:r>
              <a:rPr lang="es-ES" sz="2800" b="1" dirty="0" err="1"/>
              <a:t>String</a:t>
            </a:r>
            <a:r>
              <a:rPr lang="es-ES" sz="2800" dirty="0"/>
              <a:t>, que será el mensaje de error que queremos mostrar. </a:t>
            </a:r>
          </a:p>
          <a:p>
            <a:endParaRPr lang="es-ES" sz="2800" dirty="0"/>
          </a:p>
          <a:p>
            <a:r>
              <a:rPr lang="es-ES" sz="2800" dirty="0"/>
              <a:t>Este mensaje lo mostraremos con el método </a:t>
            </a:r>
            <a:r>
              <a:rPr lang="es-ES" sz="2800" b="1" dirty="0" err="1">
                <a:solidFill>
                  <a:srgbClr val="0070C0"/>
                </a:solidFill>
              </a:rPr>
              <a:t>getMessage</a:t>
            </a:r>
            <a:r>
              <a:rPr lang="es-ES" sz="2800" b="1" dirty="0">
                <a:solidFill>
                  <a:srgbClr val="0070C0"/>
                </a:solidFill>
              </a:rPr>
              <a:t>() </a:t>
            </a:r>
            <a:r>
              <a:rPr lang="es-ES" sz="2800" dirty="0"/>
              <a:t>de la clase </a:t>
            </a:r>
            <a:r>
              <a:rPr lang="es-ES" sz="2800" dirty="0" err="1"/>
              <a:t>Exception</a:t>
            </a:r>
            <a:r>
              <a:rPr lang="es-ES" sz="2800" dirty="0"/>
              <a:t>.</a:t>
            </a:r>
          </a:p>
        </p:txBody>
      </p:sp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BD128ADB-126E-429E-A903-BA8F5939C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009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3. Ejemplo que crea y lanza excepciones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6B99DF-894D-42F9-9FE4-4907BAC88F72}"/>
              </a:ext>
            </a:extLst>
          </p:cNvPr>
          <p:cNvSpPr/>
          <p:nvPr/>
        </p:nvSpPr>
        <p:spPr>
          <a:xfrm>
            <a:off x="1163452" y="1412776"/>
            <a:ext cx="1051438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 err="1"/>
              <a:t>public</a:t>
            </a:r>
            <a:r>
              <a:rPr lang="es-ES" sz="3200" dirty="0"/>
              <a:t> </a:t>
            </a:r>
            <a:r>
              <a:rPr lang="es-ES" sz="3200" dirty="0" err="1"/>
              <a:t>class</a:t>
            </a:r>
            <a:r>
              <a:rPr lang="es-ES" sz="3200" dirty="0"/>
              <a:t> </a:t>
            </a:r>
            <a:r>
              <a:rPr lang="es-ES" sz="3200" dirty="0" err="1"/>
              <a:t>MiExcepcion</a:t>
            </a:r>
            <a:r>
              <a:rPr lang="es-ES" sz="3200" dirty="0"/>
              <a:t> </a:t>
            </a:r>
            <a:r>
              <a:rPr lang="es-ES" sz="3200" dirty="0" err="1"/>
              <a:t>extends</a:t>
            </a:r>
            <a:r>
              <a:rPr lang="es-ES" sz="3200" dirty="0"/>
              <a:t> </a:t>
            </a:r>
            <a:r>
              <a:rPr lang="es-ES" sz="3200" dirty="0" err="1"/>
              <a:t>Exception</a:t>
            </a:r>
            <a:r>
              <a:rPr lang="es-ES" sz="3200" dirty="0"/>
              <a:t>{ </a:t>
            </a:r>
          </a:p>
          <a:p>
            <a:r>
              <a:rPr lang="es-ES" sz="3200" dirty="0"/>
              <a:t>	</a:t>
            </a:r>
          </a:p>
          <a:p>
            <a:r>
              <a:rPr lang="es-ES" sz="3200" dirty="0"/>
              <a:t>	</a:t>
            </a:r>
            <a:r>
              <a:rPr lang="es-ES" sz="3200" dirty="0" err="1"/>
              <a:t>public</a:t>
            </a:r>
            <a:r>
              <a:rPr lang="es-ES" sz="3200" dirty="0"/>
              <a:t> </a:t>
            </a:r>
            <a:r>
              <a:rPr lang="es-ES" sz="3200" dirty="0" err="1"/>
              <a:t>MiExcepcion</a:t>
            </a:r>
            <a:r>
              <a:rPr lang="es-ES" sz="3200" dirty="0"/>
              <a:t> (</a:t>
            </a:r>
            <a:r>
              <a:rPr lang="es-ES" sz="3200" dirty="0" err="1"/>
              <a:t>String</a:t>
            </a:r>
            <a:r>
              <a:rPr lang="es-ES" sz="3200" dirty="0"/>
              <a:t> mensaje){</a:t>
            </a:r>
            <a:endParaRPr lang="ca-ES" sz="3200" dirty="0"/>
          </a:p>
          <a:p>
            <a:r>
              <a:rPr lang="es-ES" sz="3200" dirty="0"/>
              <a:t>		super(mensaje);</a:t>
            </a:r>
            <a:endParaRPr lang="ca-ES" sz="3200" dirty="0"/>
          </a:p>
          <a:p>
            <a:r>
              <a:rPr lang="es-ES" sz="3200" dirty="0"/>
              <a:t>	}</a:t>
            </a:r>
            <a:endParaRPr lang="ca-ES" sz="3200" dirty="0"/>
          </a:p>
          <a:p>
            <a:r>
              <a:rPr lang="es-ES" sz="3200" dirty="0"/>
              <a:t>}</a:t>
            </a:r>
            <a:endParaRPr lang="ca-ES" sz="3200" dirty="0"/>
          </a:p>
        </p:txBody>
      </p:sp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0AFE832F-B02A-44E8-9989-4C884B046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0689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3. Ejemplo de creación y uso de una excepción propia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6B99DF-894D-42F9-9FE4-4907BAC88F72}"/>
              </a:ext>
            </a:extLst>
          </p:cNvPr>
          <p:cNvSpPr/>
          <p:nvPr/>
        </p:nvSpPr>
        <p:spPr>
          <a:xfrm>
            <a:off x="1163452" y="1412776"/>
            <a:ext cx="1051438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 err="1"/>
              <a:t>import</a:t>
            </a:r>
            <a:r>
              <a:rPr lang="es-ES" sz="3200" dirty="0"/>
              <a:t> java.io.*; </a:t>
            </a:r>
          </a:p>
          <a:p>
            <a:endParaRPr lang="es-ES" sz="3200" dirty="0"/>
          </a:p>
          <a:p>
            <a:r>
              <a:rPr lang="es-ES" sz="3200" dirty="0" err="1"/>
              <a:t>public</a:t>
            </a:r>
            <a:r>
              <a:rPr lang="es-ES" sz="3200" dirty="0"/>
              <a:t> </a:t>
            </a:r>
            <a:r>
              <a:rPr lang="es-ES" sz="3200" dirty="0" err="1"/>
              <a:t>class</a:t>
            </a:r>
            <a:r>
              <a:rPr lang="es-ES" sz="3200" dirty="0"/>
              <a:t> </a:t>
            </a:r>
            <a:r>
              <a:rPr lang="es-ES" sz="3200" dirty="0" err="1"/>
              <a:t>Main</a:t>
            </a:r>
            <a:r>
              <a:rPr lang="es-ES" sz="3200" dirty="0"/>
              <a:t> {</a:t>
            </a:r>
          </a:p>
          <a:p>
            <a:endParaRPr lang="es-ES" sz="3200" dirty="0"/>
          </a:p>
          <a:p>
            <a:r>
              <a:rPr lang="es-ES" sz="3200" dirty="0"/>
              <a:t>	</a:t>
            </a:r>
            <a:r>
              <a:rPr lang="es-ES" sz="3200" dirty="0" err="1"/>
              <a:t>public</a:t>
            </a:r>
            <a:r>
              <a:rPr lang="es-ES" sz="3200" dirty="0"/>
              <a:t> </a:t>
            </a:r>
            <a:r>
              <a:rPr lang="es-ES" sz="3200" dirty="0" err="1"/>
              <a:t>static</a:t>
            </a:r>
            <a:r>
              <a:rPr lang="es-ES" sz="3200" dirty="0"/>
              <a:t> </a:t>
            </a:r>
            <a:r>
              <a:rPr lang="es-ES" sz="3200" dirty="0" err="1"/>
              <a:t>void</a:t>
            </a:r>
            <a:r>
              <a:rPr lang="es-ES" sz="3200" dirty="0"/>
              <a:t> </a:t>
            </a:r>
            <a:r>
              <a:rPr lang="es-ES" sz="3200" dirty="0" err="1"/>
              <a:t>main</a:t>
            </a:r>
            <a:r>
              <a:rPr lang="es-ES" sz="3200" dirty="0"/>
              <a:t>(</a:t>
            </a:r>
            <a:r>
              <a:rPr lang="es-ES" sz="3200" dirty="0" err="1"/>
              <a:t>String</a:t>
            </a:r>
            <a:r>
              <a:rPr lang="es-ES" sz="3200" dirty="0"/>
              <a:t>[] </a:t>
            </a:r>
            <a:r>
              <a:rPr lang="es-ES" sz="3200" dirty="0" err="1"/>
              <a:t>args</a:t>
            </a:r>
            <a:r>
              <a:rPr lang="es-ES" sz="3200" dirty="0"/>
              <a:t>) { </a:t>
            </a:r>
          </a:p>
          <a:p>
            <a:r>
              <a:rPr lang="es-ES" sz="3200" dirty="0"/>
              <a:t>	</a:t>
            </a:r>
            <a:r>
              <a:rPr lang="es-ES" sz="3200" dirty="0" err="1"/>
              <a:t>int</a:t>
            </a:r>
            <a:r>
              <a:rPr lang="es-ES" sz="3200" dirty="0"/>
              <a:t> nota;</a:t>
            </a:r>
          </a:p>
          <a:p>
            <a:r>
              <a:rPr lang="es-ES" sz="3200" dirty="0"/>
              <a:t>	</a:t>
            </a:r>
            <a:r>
              <a:rPr lang="es-ES" sz="3200" dirty="0" err="1"/>
              <a:t>InputStreamReader</a:t>
            </a:r>
            <a:r>
              <a:rPr lang="es-ES" sz="3200" dirty="0"/>
              <a:t> </a:t>
            </a:r>
            <a:r>
              <a:rPr lang="es-ES" sz="3200" dirty="0" err="1"/>
              <a:t>isr</a:t>
            </a:r>
            <a:r>
              <a:rPr lang="es-ES" sz="3200" dirty="0"/>
              <a:t> = new 	</a:t>
            </a:r>
            <a:r>
              <a:rPr lang="es-ES" sz="3200" dirty="0" err="1"/>
              <a:t>InputStreamReader</a:t>
            </a:r>
            <a:r>
              <a:rPr lang="es-ES" sz="3200" dirty="0"/>
              <a:t>(System.in); </a:t>
            </a:r>
          </a:p>
          <a:p>
            <a:r>
              <a:rPr lang="es-ES" sz="3200" dirty="0"/>
              <a:t>	</a:t>
            </a:r>
            <a:r>
              <a:rPr lang="es-ES" sz="3200" dirty="0" err="1"/>
              <a:t>BufferedReader</a:t>
            </a:r>
            <a:r>
              <a:rPr lang="es-ES" sz="3200" dirty="0"/>
              <a:t> </a:t>
            </a:r>
            <a:r>
              <a:rPr lang="es-ES" sz="3200" dirty="0" err="1"/>
              <a:t>br</a:t>
            </a:r>
            <a:r>
              <a:rPr lang="es-ES" sz="3200" dirty="0"/>
              <a:t> = new </a:t>
            </a:r>
            <a:r>
              <a:rPr lang="es-ES" sz="3200" dirty="0" err="1"/>
              <a:t>BufferedReader</a:t>
            </a:r>
            <a:r>
              <a:rPr lang="es-ES" sz="3200" dirty="0"/>
              <a:t>(</a:t>
            </a:r>
            <a:r>
              <a:rPr lang="es-ES" sz="3200" dirty="0" err="1"/>
              <a:t>isr</a:t>
            </a:r>
            <a:r>
              <a:rPr lang="es-ES" sz="3200" dirty="0"/>
              <a:t>);</a:t>
            </a:r>
          </a:p>
          <a:p>
            <a:endParaRPr lang="es-ES" sz="3200" dirty="0"/>
          </a:p>
          <a:p>
            <a:r>
              <a:rPr lang="es-ES" sz="3200" dirty="0"/>
              <a:t>	</a:t>
            </a:r>
          </a:p>
        </p:txBody>
      </p:sp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53FBCD9E-ADB1-45DC-A296-5AAFC3E0D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9629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3. Ejemplo que crea y lanza excepciones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6B99DF-894D-42F9-9FE4-4907BAC88F72}"/>
              </a:ext>
            </a:extLst>
          </p:cNvPr>
          <p:cNvSpPr/>
          <p:nvPr/>
        </p:nvSpPr>
        <p:spPr>
          <a:xfrm>
            <a:off x="838808" y="1268760"/>
            <a:ext cx="1101844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/>
              <a:t>try{</a:t>
            </a:r>
          </a:p>
          <a:p>
            <a:r>
              <a:rPr lang="es-ES" sz="3200" dirty="0"/>
              <a:t>	</a:t>
            </a:r>
            <a:r>
              <a:rPr lang="es-ES" sz="3200" dirty="0" err="1"/>
              <a:t>System.out.println</a:t>
            </a:r>
            <a:r>
              <a:rPr lang="es-ES" sz="3200" dirty="0"/>
              <a:t>("Introduce una nota entre 0 y 10:"); </a:t>
            </a:r>
          </a:p>
          <a:p>
            <a:r>
              <a:rPr lang="es-ES" sz="3200" dirty="0"/>
              <a:t>	nota = </a:t>
            </a:r>
            <a:r>
              <a:rPr lang="es-ES" sz="3200" dirty="0" err="1"/>
              <a:t>Integer.parseInt</a:t>
            </a:r>
            <a:r>
              <a:rPr lang="es-ES" sz="3200" dirty="0"/>
              <a:t>(</a:t>
            </a:r>
            <a:r>
              <a:rPr lang="es-ES" sz="3200" dirty="0" err="1"/>
              <a:t>br.readLine</a:t>
            </a:r>
            <a:r>
              <a:rPr lang="es-ES" sz="3200" dirty="0"/>
              <a:t>());</a:t>
            </a:r>
          </a:p>
          <a:p>
            <a:r>
              <a:rPr lang="es-ES" sz="3200" dirty="0"/>
              <a:t>	</a:t>
            </a:r>
            <a:r>
              <a:rPr lang="es-ES" sz="3200" dirty="0" err="1"/>
              <a:t>if</a:t>
            </a:r>
            <a:r>
              <a:rPr lang="es-ES" sz="3200" dirty="0"/>
              <a:t>(nota&lt;0 || nota&gt;10){</a:t>
            </a:r>
          </a:p>
          <a:p>
            <a:r>
              <a:rPr lang="es-ES" sz="3200" dirty="0"/>
              <a:t>		</a:t>
            </a:r>
            <a:r>
              <a:rPr lang="es-ES" sz="3200" dirty="0" err="1"/>
              <a:t>throw</a:t>
            </a:r>
            <a:r>
              <a:rPr lang="es-ES" sz="3200" dirty="0"/>
              <a:t> new </a:t>
            </a:r>
            <a:r>
              <a:rPr lang="es-ES" sz="3200" dirty="0" err="1"/>
              <a:t>MiExcepcion</a:t>
            </a:r>
            <a:r>
              <a:rPr lang="es-ES" sz="3200" dirty="0"/>
              <a:t>("Nota fuera de rango");</a:t>
            </a:r>
          </a:p>
          <a:p>
            <a:r>
              <a:rPr lang="es-ES" sz="3200" dirty="0"/>
              <a:t>	}</a:t>
            </a:r>
          </a:p>
          <a:p>
            <a:r>
              <a:rPr lang="es-ES" sz="3200" dirty="0"/>
              <a:t>}</a:t>
            </a:r>
          </a:p>
          <a:p>
            <a:r>
              <a:rPr lang="es-ES" sz="3200" dirty="0"/>
              <a:t>	catch(</a:t>
            </a:r>
            <a:r>
              <a:rPr lang="es-ES" sz="3200" dirty="0" err="1"/>
              <a:t>MiExcepcion</a:t>
            </a:r>
            <a:r>
              <a:rPr lang="es-ES" sz="3200" dirty="0"/>
              <a:t> e){ </a:t>
            </a:r>
          </a:p>
          <a:p>
            <a:r>
              <a:rPr lang="es-ES" sz="3200" dirty="0"/>
              <a:t>		</a:t>
            </a:r>
            <a:r>
              <a:rPr lang="es-ES" sz="3200" dirty="0" err="1"/>
              <a:t>System.out.println</a:t>
            </a:r>
            <a:r>
              <a:rPr lang="es-ES" sz="3200" dirty="0"/>
              <a:t>(</a:t>
            </a:r>
            <a:r>
              <a:rPr lang="es-ES" sz="3200" dirty="0" err="1"/>
              <a:t>e.getMessage</a:t>
            </a:r>
            <a:r>
              <a:rPr lang="es-ES" sz="3200" dirty="0"/>
              <a:t>());</a:t>
            </a:r>
          </a:p>
          <a:p>
            <a:r>
              <a:rPr lang="es-ES" sz="3200" dirty="0"/>
              <a:t>	}</a:t>
            </a:r>
          </a:p>
          <a:p>
            <a:endParaRPr lang="es-ES" sz="3200" dirty="0"/>
          </a:p>
        </p:txBody>
      </p:sp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6504904C-9E08-45C5-BEC9-7F74E7DF0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4511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3. Ejemplo que crea y lanza excepciones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6B99DF-894D-42F9-9FE4-4907BAC88F72}"/>
              </a:ext>
            </a:extLst>
          </p:cNvPr>
          <p:cNvSpPr/>
          <p:nvPr/>
        </p:nvSpPr>
        <p:spPr>
          <a:xfrm>
            <a:off x="838808" y="1268760"/>
            <a:ext cx="110184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/>
              <a:t>catch(</a:t>
            </a:r>
            <a:r>
              <a:rPr lang="es-ES" sz="3200" dirty="0" err="1"/>
              <a:t>Exception</a:t>
            </a:r>
            <a:r>
              <a:rPr lang="es-ES" sz="3200" dirty="0"/>
              <a:t> e){ </a:t>
            </a:r>
          </a:p>
          <a:p>
            <a:endParaRPr lang="es-ES" sz="3200" dirty="0"/>
          </a:p>
          <a:p>
            <a:r>
              <a:rPr lang="es-ES" sz="3200" dirty="0"/>
              <a:t>         </a:t>
            </a:r>
            <a:r>
              <a:rPr lang="es-ES" sz="3200" dirty="0" err="1"/>
              <a:t>System.out.println</a:t>
            </a:r>
            <a:r>
              <a:rPr lang="es-ES" sz="3200" dirty="0"/>
              <a:t>(</a:t>
            </a:r>
            <a:r>
              <a:rPr lang="es-ES" sz="3200" dirty="0" err="1"/>
              <a:t>e.getMessage</a:t>
            </a:r>
            <a:r>
              <a:rPr lang="es-ES" sz="3200" dirty="0"/>
              <a:t>());</a:t>
            </a:r>
          </a:p>
          <a:p>
            <a:endParaRPr lang="es-ES" sz="3200" dirty="0"/>
          </a:p>
          <a:p>
            <a:r>
              <a:rPr lang="es-ES" sz="3200" dirty="0"/>
              <a:t>    }</a:t>
            </a:r>
          </a:p>
          <a:p>
            <a:r>
              <a:rPr lang="es-ES" sz="3200" dirty="0"/>
              <a:t>  }</a:t>
            </a:r>
          </a:p>
          <a:p>
            <a:r>
              <a:rPr lang="es-ES" sz="3200" dirty="0"/>
              <a:t>}</a:t>
            </a:r>
          </a:p>
          <a:p>
            <a:endParaRPr lang="es-ES" sz="3200" dirty="0"/>
          </a:p>
          <a:p>
            <a:r>
              <a:rPr lang="es-ES" sz="3200" dirty="0"/>
              <a:t>	</a:t>
            </a:r>
          </a:p>
        </p:txBody>
      </p:sp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8C5C8755-2ACF-4BCD-83EE-92428CA1E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5492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4. Propagación de excepciones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6B99DF-894D-42F9-9FE4-4907BAC88F72}"/>
              </a:ext>
            </a:extLst>
          </p:cNvPr>
          <p:cNvSpPr/>
          <p:nvPr/>
        </p:nvSpPr>
        <p:spPr>
          <a:xfrm>
            <a:off x="838808" y="1268760"/>
            <a:ext cx="110184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/>
              <a:t>Cuando se produce una excepción dentro de un método, se puede capturar dentro de éste y tratarlo. </a:t>
            </a:r>
          </a:p>
          <a:p>
            <a:endParaRPr lang="es-ES" sz="3200" dirty="0"/>
          </a:p>
          <a:p>
            <a:r>
              <a:rPr lang="es-ES" sz="3200" dirty="0"/>
              <a:t>De no hacerse, la excepción se propaga automáticamente al método que lo llamó, y así sucesivamente hasta que un método capture la excepción o lleguemos al </a:t>
            </a:r>
            <a:r>
              <a:rPr lang="es-ES" sz="3200" dirty="0" err="1"/>
              <a:t>main</a:t>
            </a:r>
            <a:r>
              <a:rPr lang="es-ES" sz="3200" dirty="0"/>
              <a:t>.</a:t>
            </a:r>
          </a:p>
          <a:p>
            <a:endParaRPr lang="es-ES" sz="3200" dirty="0"/>
          </a:p>
          <a:p>
            <a:r>
              <a:rPr lang="es-ES" sz="3200" dirty="0"/>
              <a:t>IMPORTANTE: los errores de la clase </a:t>
            </a:r>
            <a:r>
              <a:rPr lang="es-ES" sz="3200" dirty="0" err="1"/>
              <a:t>Exception</a:t>
            </a:r>
            <a:r>
              <a:rPr lang="es-ES" sz="3200" dirty="0"/>
              <a:t> no se propagan.</a:t>
            </a:r>
          </a:p>
          <a:p>
            <a:endParaRPr lang="es-ES" sz="3200" dirty="0"/>
          </a:p>
        </p:txBody>
      </p:sp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4F29948D-E2FB-40BA-A262-C9160D021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1444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4. Propagación de excepciones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6B99DF-894D-42F9-9FE4-4907BAC88F72}"/>
              </a:ext>
            </a:extLst>
          </p:cNvPr>
          <p:cNvSpPr/>
          <p:nvPr/>
        </p:nvSpPr>
        <p:spPr>
          <a:xfrm>
            <a:off x="767408" y="1268760"/>
            <a:ext cx="110184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 err="1"/>
              <a:t>public</a:t>
            </a:r>
            <a:r>
              <a:rPr lang="es-ES" sz="3200" dirty="0"/>
              <a:t> </a:t>
            </a:r>
            <a:r>
              <a:rPr lang="es-ES" sz="3200" dirty="0" err="1"/>
              <a:t>static</a:t>
            </a:r>
            <a:r>
              <a:rPr lang="es-ES" sz="3200" dirty="0"/>
              <a:t> </a:t>
            </a:r>
            <a:r>
              <a:rPr lang="es-ES" sz="3200" dirty="0" err="1"/>
              <a:t>void</a:t>
            </a:r>
            <a:r>
              <a:rPr lang="es-ES" sz="3200" dirty="0"/>
              <a:t> </a:t>
            </a:r>
            <a:r>
              <a:rPr lang="es-ES" sz="3200" dirty="0" err="1"/>
              <a:t>main</a:t>
            </a:r>
            <a:r>
              <a:rPr lang="es-ES" sz="3200" dirty="0"/>
              <a:t>(</a:t>
            </a:r>
            <a:r>
              <a:rPr lang="es-ES" sz="3200" dirty="0" err="1"/>
              <a:t>String</a:t>
            </a:r>
            <a:r>
              <a:rPr lang="es-ES" sz="3200" dirty="0"/>
              <a:t>[] </a:t>
            </a:r>
            <a:r>
              <a:rPr lang="es-ES" sz="3200" dirty="0" err="1"/>
              <a:t>args</a:t>
            </a:r>
            <a:r>
              <a:rPr lang="es-ES" sz="3200" dirty="0"/>
              <a:t>) { </a:t>
            </a:r>
          </a:p>
          <a:p>
            <a:endParaRPr lang="es-ES" sz="3200" dirty="0"/>
          </a:p>
          <a:p>
            <a:r>
              <a:rPr lang="es-ES" sz="3200" dirty="0"/>
              <a:t>	</a:t>
            </a:r>
            <a:r>
              <a:rPr lang="es-ES" sz="3200" dirty="0" err="1"/>
              <a:t>int</a:t>
            </a:r>
            <a:r>
              <a:rPr lang="es-ES" sz="3200" dirty="0"/>
              <a:t> </a:t>
            </a:r>
            <a:r>
              <a:rPr lang="es-ES" sz="3200" dirty="0" err="1"/>
              <a:t>num</a:t>
            </a:r>
            <a:r>
              <a:rPr lang="es-ES" sz="3200" dirty="0"/>
              <a:t>;</a:t>
            </a:r>
          </a:p>
          <a:p>
            <a:endParaRPr lang="es-ES" sz="3200" dirty="0"/>
          </a:p>
          <a:p>
            <a:r>
              <a:rPr lang="es-ES" sz="3200" dirty="0"/>
              <a:t>	try{</a:t>
            </a:r>
          </a:p>
          <a:p>
            <a:r>
              <a:rPr lang="es-ES" sz="3200" dirty="0"/>
              <a:t>     		</a:t>
            </a:r>
            <a:r>
              <a:rPr lang="es-ES" sz="3200" dirty="0" err="1"/>
              <a:t>System.out.println</a:t>
            </a:r>
            <a:r>
              <a:rPr lang="es-ES" sz="3200" dirty="0"/>
              <a:t>("Introduce un número: "); </a:t>
            </a:r>
          </a:p>
          <a:p>
            <a:r>
              <a:rPr lang="es-ES" sz="3200" dirty="0"/>
              <a:t>		</a:t>
            </a:r>
            <a:r>
              <a:rPr lang="es-ES" sz="3200" dirty="0" err="1"/>
              <a:t>num</a:t>
            </a:r>
            <a:r>
              <a:rPr lang="es-ES" sz="3200" dirty="0"/>
              <a:t> = </a:t>
            </a:r>
            <a:r>
              <a:rPr lang="es-ES" sz="3200" dirty="0" err="1"/>
              <a:t>leerNumero</a:t>
            </a:r>
            <a:r>
              <a:rPr lang="es-ES" sz="3200" dirty="0"/>
              <a:t>();</a:t>
            </a:r>
          </a:p>
          <a:p>
            <a:r>
              <a:rPr lang="es-ES" sz="3200" dirty="0"/>
              <a:t>		</a:t>
            </a:r>
            <a:r>
              <a:rPr lang="es-ES" sz="3200" dirty="0" err="1"/>
              <a:t>System.out.println</a:t>
            </a:r>
            <a:r>
              <a:rPr lang="es-ES" sz="3200" dirty="0"/>
              <a:t>("El número es " + </a:t>
            </a:r>
            <a:r>
              <a:rPr lang="es-ES" sz="3200" dirty="0" err="1"/>
              <a:t>num</a:t>
            </a:r>
            <a:r>
              <a:rPr lang="es-ES" sz="3200" dirty="0"/>
              <a:t>);</a:t>
            </a:r>
          </a:p>
          <a:p>
            <a:r>
              <a:rPr lang="es-ES" sz="3200" dirty="0"/>
              <a:t>	}</a:t>
            </a:r>
          </a:p>
        </p:txBody>
      </p:sp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D735E72E-D7EF-4DC7-A893-4051CFC23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1610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4. Propagación de excepciones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6B99DF-894D-42F9-9FE4-4907BAC88F72}"/>
              </a:ext>
            </a:extLst>
          </p:cNvPr>
          <p:cNvSpPr/>
          <p:nvPr/>
        </p:nvSpPr>
        <p:spPr>
          <a:xfrm>
            <a:off x="767408" y="1268760"/>
            <a:ext cx="1101844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/>
              <a:t>catch(</a:t>
            </a:r>
            <a:r>
              <a:rPr lang="es-ES" sz="3200" dirty="0" err="1"/>
              <a:t>NumberFormatException</a:t>
            </a:r>
            <a:r>
              <a:rPr lang="es-ES" sz="3200" dirty="0"/>
              <a:t> e){</a:t>
            </a:r>
          </a:p>
          <a:p>
            <a:r>
              <a:rPr lang="es-ES" sz="3200" dirty="0"/>
              <a:t>	</a:t>
            </a:r>
            <a:r>
              <a:rPr lang="es-ES" sz="3200" dirty="0" err="1"/>
              <a:t>System.out.println</a:t>
            </a:r>
            <a:r>
              <a:rPr lang="es-ES" sz="3200" dirty="0"/>
              <a:t>("Has insertado letras en vez de números");</a:t>
            </a:r>
          </a:p>
          <a:p>
            <a:r>
              <a:rPr lang="es-ES" sz="3200" dirty="0"/>
              <a:t>	}</a:t>
            </a:r>
          </a:p>
          <a:p>
            <a:r>
              <a:rPr lang="es-ES" sz="3200" dirty="0"/>
              <a:t>}</a:t>
            </a:r>
          </a:p>
          <a:p>
            <a:endParaRPr lang="es-ES" sz="3200" dirty="0"/>
          </a:p>
          <a:p>
            <a:r>
              <a:rPr lang="es-ES" sz="3200" dirty="0" err="1"/>
              <a:t>static</a:t>
            </a:r>
            <a:r>
              <a:rPr lang="es-ES" sz="3200" dirty="0"/>
              <a:t> </a:t>
            </a:r>
            <a:r>
              <a:rPr lang="es-ES" sz="3200" dirty="0" err="1"/>
              <a:t>int</a:t>
            </a:r>
            <a:r>
              <a:rPr lang="es-ES" sz="3200" dirty="0"/>
              <a:t> </a:t>
            </a:r>
            <a:r>
              <a:rPr lang="es-ES" sz="3200" dirty="0" err="1"/>
              <a:t>leerNumero</a:t>
            </a:r>
            <a:r>
              <a:rPr lang="es-ES" sz="3200" dirty="0"/>
              <a:t>(){ </a:t>
            </a:r>
          </a:p>
          <a:p>
            <a:r>
              <a:rPr lang="es-ES" sz="3200" dirty="0"/>
              <a:t>	</a:t>
            </a:r>
            <a:r>
              <a:rPr lang="es-ES" sz="3200" dirty="0" err="1"/>
              <a:t>int</a:t>
            </a:r>
            <a:r>
              <a:rPr lang="es-ES" sz="3200" dirty="0"/>
              <a:t> numero = 0;</a:t>
            </a:r>
          </a:p>
          <a:p>
            <a:r>
              <a:rPr lang="es-ES" sz="3200" dirty="0"/>
              <a:t>	</a:t>
            </a:r>
            <a:r>
              <a:rPr lang="es-ES" sz="3200" dirty="0" err="1"/>
              <a:t>InputStreamReader</a:t>
            </a:r>
            <a:r>
              <a:rPr lang="es-ES" sz="3200" dirty="0"/>
              <a:t> </a:t>
            </a:r>
            <a:r>
              <a:rPr lang="es-ES" sz="3200" dirty="0" err="1"/>
              <a:t>isr</a:t>
            </a:r>
            <a:r>
              <a:rPr lang="es-ES" sz="3200" dirty="0"/>
              <a:t> = new 	</a:t>
            </a:r>
            <a:r>
              <a:rPr lang="es-ES" sz="3200" dirty="0" err="1"/>
              <a:t>InputStreamReader</a:t>
            </a:r>
            <a:r>
              <a:rPr lang="es-ES" sz="3200" dirty="0"/>
              <a:t>(System.in); </a:t>
            </a:r>
          </a:p>
          <a:p>
            <a:r>
              <a:rPr lang="es-ES" sz="3200" dirty="0"/>
              <a:t>	</a:t>
            </a:r>
            <a:r>
              <a:rPr lang="es-ES" sz="3200" dirty="0" err="1"/>
              <a:t>BufferedReader</a:t>
            </a:r>
            <a:r>
              <a:rPr lang="es-ES" sz="3200" dirty="0"/>
              <a:t> </a:t>
            </a:r>
            <a:r>
              <a:rPr lang="es-ES" sz="3200" dirty="0" err="1"/>
              <a:t>br</a:t>
            </a:r>
            <a:r>
              <a:rPr lang="es-ES" sz="3200" dirty="0"/>
              <a:t> = new </a:t>
            </a:r>
            <a:r>
              <a:rPr lang="es-ES" sz="3200" dirty="0" err="1"/>
              <a:t>BufferedReader</a:t>
            </a:r>
            <a:r>
              <a:rPr lang="es-ES" sz="3200" dirty="0"/>
              <a:t>(</a:t>
            </a:r>
            <a:r>
              <a:rPr lang="es-ES" sz="3200" dirty="0" err="1"/>
              <a:t>isr</a:t>
            </a:r>
            <a:r>
              <a:rPr lang="es-ES" sz="3200" dirty="0"/>
              <a:t>);</a:t>
            </a:r>
          </a:p>
          <a:p>
            <a:endParaRPr lang="es-ES" sz="3200" dirty="0"/>
          </a:p>
        </p:txBody>
      </p:sp>
      <p:sp>
        <p:nvSpPr>
          <p:cNvPr id="2" name="Globo: línea 1">
            <a:extLst>
              <a:ext uri="{FF2B5EF4-FFF2-40B4-BE49-F238E27FC236}">
                <a16:creationId xmlns:a16="http://schemas.microsoft.com/office/drawing/2014/main" id="{85B01DFF-A0FC-4833-9C4C-6AFD0C44437C}"/>
              </a:ext>
            </a:extLst>
          </p:cNvPr>
          <p:cNvSpPr/>
          <p:nvPr/>
        </p:nvSpPr>
        <p:spPr>
          <a:xfrm>
            <a:off x="7825408" y="2852936"/>
            <a:ext cx="3960440" cy="1872208"/>
          </a:xfrm>
          <a:prstGeom prst="borderCallout1">
            <a:avLst>
              <a:gd name="adj1" fmla="val 18750"/>
              <a:gd name="adj2" fmla="val -8333"/>
              <a:gd name="adj3" fmla="val 93313"/>
              <a:gd name="adj4" fmla="val -6760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ysClr val="windowText" lastClr="000000"/>
                </a:solidFill>
              </a:rPr>
              <a:t>Si se produce un error de tipo </a:t>
            </a:r>
            <a:r>
              <a:rPr lang="es-ES" sz="2400" dirty="0" err="1">
                <a:solidFill>
                  <a:sysClr val="windowText" lastClr="000000"/>
                </a:solidFill>
              </a:rPr>
              <a:t>NumberFormatException</a:t>
            </a:r>
            <a:r>
              <a:rPr lang="es-ES" sz="2400" dirty="0">
                <a:solidFill>
                  <a:sysClr val="windowText" lastClr="000000"/>
                </a:solidFill>
              </a:rPr>
              <a:t> y no lo capturamos en el método </a:t>
            </a:r>
            <a:r>
              <a:rPr lang="es-ES" sz="2400" dirty="0" err="1">
                <a:solidFill>
                  <a:sysClr val="windowText" lastClr="000000"/>
                </a:solidFill>
              </a:rPr>
              <a:t>leerNumero</a:t>
            </a:r>
            <a:endParaRPr lang="ca-ES" sz="2400" dirty="0">
              <a:solidFill>
                <a:sysClr val="windowText" lastClr="000000"/>
              </a:solidFill>
            </a:endParaRPr>
          </a:p>
        </p:txBody>
      </p:sp>
      <p:sp>
        <p:nvSpPr>
          <p:cNvPr id="6" name="Marcador de número de diapositiva 13">
            <a:extLst>
              <a:ext uri="{FF2B5EF4-FFF2-40B4-BE49-F238E27FC236}">
                <a16:creationId xmlns:a16="http://schemas.microsoft.com/office/drawing/2014/main" id="{CED696A7-F484-47B3-B200-9A2074321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2066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4. Propagación de excepciones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6B99DF-894D-42F9-9FE4-4907BAC88F72}"/>
              </a:ext>
            </a:extLst>
          </p:cNvPr>
          <p:cNvSpPr/>
          <p:nvPr/>
        </p:nvSpPr>
        <p:spPr>
          <a:xfrm>
            <a:off x="767408" y="1268760"/>
            <a:ext cx="110184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/>
              <a:t>try{</a:t>
            </a:r>
          </a:p>
          <a:p>
            <a:r>
              <a:rPr lang="es-ES" sz="3200" dirty="0"/>
              <a:t>	numero = </a:t>
            </a:r>
            <a:r>
              <a:rPr lang="es-ES" sz="3200" dirty="0" err="1"/>
              <a:t>Integer.parseInt</a:t>
            </a:r>
            <a:r>
              <a:rPr lang="es-ES" sz="3200" dirty="0"/>
              <a:t>(</a:t>
            </a:r>
            <a:r>
              <a:rPr lang="es-ES" sz="3200" dirty="0" err="1"/>
              <a:t>br.readLine</a:t>
            </a:r>
            <a:r>
              <a:rPr lang="es-ES" sz="3200" dirty="0"/>
              <a:t>());</a:t>
            </a:r>
          </a:p>
          <a:p>
            <a:r>
              <a:rPr lang="es-ES" sz="3200" dirty="0"/>
              <a:t>}</a:t>
            </a:r>
          </a:p>
          <a:p>
            <a:r>
              <a:rPr lang="es-ES" sz="3200" dirty="0"/>
              <a:t>	</a:t>
            </a:r>
          </a:p>
          <a:p>
            <a:r>
              <a:rPr lang="es-ES" sz="3200" dirty="0"/>
              <a:t>catch(</a:t>
            </a:r>
            <a:r>
              <a:rPr lang="es-ES" sz="3200" dirty="0" err="1"/>
              <a:t>IOException</a:t>
            </a:r>
            <a:r>
              <a:rPr lang="es-ES" sz="3200" dirty="0"/>
              <a:t> e){ </a:t>
            </a:r>
          </a:p>
          <a:p>
            <a:r>
              <a:rPr lang="es-ES" sz="3200" dirty="0"/>
              <a:t>	</a:t>
            </a:r>
            <a:r>
              <a:rPr lang="es-ES" sz="3200" dirty="0" err="1"/>
              <a:t>System.out.println</a:t>
            </a:r>
            <a:r>
              <a:rPr lang="es-ES" sz="3200" dirty="0"/>
              <a:t>("ERROR");</a:t>
            </a:r>
          </a:p>
          <a:p>
            <a:r>
              <a:rPr lang="es-ES" sz="3200" dirty="0"/>
              <a:t>}</a:t>
            </a:r>
          </a:p>
          <a:p>
            <a:r>
              <a:rPr lang="es-ES" sz="3200" dirty="0"/>
              <a:t>	</a:t>
            </a:r>
            <a:r>
              <a:rPr lang="es-ES" sz="3200" dirty="0" err="1"/>
              <a:t>return</a:t>
            </a:r>
            <a:r>
              <a:rPr lang="es-ES" sz="3200" dirty="0"/>
              <a:t> numero;</a:t>
            </a:r>
          </a:p>
          <a:p>
            <a:r>
              <a:rPr lang="es-ES" sz="3200" dirty="0"/>
              <a:t>}</a:t>
            </a:r>
          </a:p>
        </p:txBody>
      </p:sp>
      <p:sp>
        <p:nvSpPr>
          <p:cNvPr id="4" name="Globo: línea 3">
            <a:extLst>
              <a:ext uri="{FF2B5EF4-FFF2-40B4-BE49-F238E27FC236}">
                <a16:creationId xmlns:a16="http://schemas.microsoft.com/office/drawing/2014/main" id="{BDDE4E66-4CA8-47B9-A4E1-2A00722C7445}"/>
              </a:ext>
            </a:extLst>
          </p:cNvPr>
          <p:cNvSpPr/>
          <p:nvPr/>
        </p:nvSpPr>
        <p:spPr>
          <a:xfrm>
            <a:off x="7825408" y="2852936"/>
            <a:ext cx="3960440" cy="1872208"/>
          </a:xfrm>
          <a:prstGeom prst="borderCallout1">
            <a:avLst>
              <a:gd name="adj1" fmla="val 18750"/>
              <a:gd name="adj2" fmla="val -8333"/>
              <a:gd name="adj3" fmla="val 38367"/>
              <a:gd name="adj4" fmla="val -750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ysClr val="windowText" lastClr="000000"/>
                </a:solidFill>
              </a:rPr>
              <a:t>Entonces saldrá el mensaje de error que tenemos en el bloque catch en el </a:t>
            </a:r>
            <a:r>
              <a:rPr lang="es-ES" sz="2400" dirty="0" err="1">
                <a:solidFill>
                  <a:sysClr val="windowText" lastClr="000000"/>
                </a:solidFill>
              </a:rPr>
              <a:t>main</a:t>
            </a:r>
            <a:r>
              <a:rPr lang="es-ES" sz="2400" dirty="0">
                <a:solidFill>
                  <a:sysClr val="windowText" lastClr="000000"/>
                </a:solidFill>
              </a:rPr>
              <a:t>.</a:t>
            </a:r>
            <a:endParaRPr lang="ca-ES" sz="2400" dirty="0">
              <a:solidFill>
                <a:sysClr val="windowText" lastClr="000000"/>
              </a:solidFill>
            </a:endParaRPr>
          </a:p>
        </p:txBody>
      </p:sp>
      <p:sp>
        <p:nvSpPr>
          <p:cNvPr id="6" name="Marcador de número de diapositiva 13">
            <a:extLst>
              <a:ext uri="{FF2B5EF4-FFF2-40B4-BE49-F238E27FC236}">
                <a16:creationId xmlns:a16="http://schemas.microsoft.com/office/drawing/2014/main" id="{C1ABF53A-D7A8-463F-8988-7F67A7D14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9110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4. Ejemplo Propagación de excepciones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6B99DF-894D-42F9-9FE4-4907BAC88F72}"/>
              </a:ext>
            </a:extLst>
          </p:cNvPr>
          <p:cNvSpPr/>
          <p:nvPr/>
        </p:nvSpPr>
        <p:spPr>
          <a:xfrm>
            <a:off x="1173560" y="1196752"/>
            <a:ext cx="1101844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 err="1"/>
              <a:t>public</a:t>
            </a:r>
            <a:r>
              <a:rPr lang="es-ES" sz="2800" dirty="0"/>
              <a:t> </a:t>
            </a:r>
            <a:r>
              <a:rPr lang="es-ES" sz="2800" dirty="0" err="1"/>
              <a:t>static</a:t>
            </a:r>
            <a:r>
              <a:rPr lang="es-ES" sz="2800" dirty="0"/>
              <a:t> </a:t>
            </a:r>
            <a:r>
              <a:rPr lang="es-ES" sz="2800" dirty="0" err="1"/>
              <a:t>void</a:t>
            </a:r>
            <a:r>
              <a:rPr lang="es-ES" sz="2800" dirty="0"/>
              <a:t> </a:t>
            </a:r>
            <a:r>
              <a:rPr lang="es-ES" sz="2800" dirty="0" err="1"/>
              <a:t>main</a:t>
            </a:r>
            <a:r>
              <a:rPr lang="es-ES" sz="2800" dirty="0"/>
              <a:t>(</a:t>
            </a:r>
            <a:r>
              <a:rPr lang="es-ES" sz="2800" dirty="0" err="1"/>
              <a:t>String</a:t>
            </a:r>
            <a:r>
              <a:rPr lang="es-ES" sz="2800" dirty="0"/>
              <a:t>[] </a:t>
            </a:r>
            <a:r>
              <a:rPr lang="es-ES" sz="2800" dirty="0" err="1"/>
              <a:t>args</a:t>
            </a:r>
            <a:r>
              <a:rPr lang="es-ES" sz="2800" dirty="0"/>
              <a:t>) { </a:t>
            </a:r>
          </a:p>
          <a:p>
            <a:r>
              <a:rPr lang="es-ES" sz="2800" dirty="0"/>
              <a:t>	</a:t>
            </a:r>
            <a:r>
              <a:rPr lang="es-ES" sz="2800" dirty="0" err="1"/>
              <a:t>int</a:t>
            </a:r>
            <a:r>
              <a:rPr lang="es-ES" sz="2800" dirty="0"/>
              <a:t> </a:t>
            </a:r>
            <a:r>
              <a:rPr lang="es-ES" sz="2800" dirty="0" err="1"/>
              <a:t>num</a:t>
            </a:r>
            <a:r>
              <a:rPr lang="es-ES" sz="2800" dirty="0"/>
              <a:t>;</a:t>
            </a:r>
          </a:p>
          <a:p>
            <a:r>
              <a:rPr lang="es-ES" sz="2800" dirty="0"/>
              <a:t>	try{</a:t>
            </a:r>
          </a:p>
          <a:p>
            <a:r>
              <a:rPr lang="es-ES" sz="2800" dirty="0"/>
              <a:t>		</a:t>
            </a:r>
            <a:r>
              <a:rPr lang="es-ES" sz="2800" dirty="0" err="1"/>
              <a:t>System.out.println</a:t>
            </a:r>
            <a:r>
              <a:rPr lang="es-ES" sz="2800" dirty="0"/>
              <a:t>("Introduce un número: "); </a:t>
            </a:r>
          </a:p>
          <a:p>
            <a:r>
              <a:rPr lang="es-ES" sz="2800" dirty="0"/>
              <a:t>		</a:t>
            </a:r>
            <a:r>
              <a:rPr lang="es-ES" sz="2800" dirty="0" err="1"/>
              <a:t>num</a:t>
            </a:r>
            <a:r>
              <a:rPr lang="es-ES" sz="2800" dirty="0"/>
              <a:t> = </a:t>
            </a:r>
            <a:r>
              <a:rPr lang="es-ES" sz="2800" dirty="0" err="1"/>
              <a:t>leerNumero</a:t>
            </a:r>
            <a:r>
              <a:rPr lang="es-ES" sz="2800" dirty="0"/>
              <a:t>();</a:t>
            </a:r>
          </a:p>
          <a:p>
            <a:r>
              <a:rPr lang="es-ES" sz="2800" dirty="0"/>
              <a:t>		</a:t>
            </a:r>
            <a:r>
              <a:rPr lang="es-ES" sz="2800" dirty="0" err="1"/>
              <a:t>System.out.println</a:t>
            </a:r>
            <a:r>
              <a:rPr lang="es-ES" sz="2800" dirty="0"/>
              <a:t>("El número es " + </a:t>
            </a:r>
            <a:r>
              <a:rPr lang="es-ES" sz="2800" dirty="0" err="1"/>
              <a:t>num</a:t>
            </a:r>
            <a:r>
              <a:rPr lang="es-ES" sz="2800" dirty="0"/>
              <a:t>);</a:t>
            </a:r>
          </a:p>
          <a:p>
            <a:r>
              <a:rPr lang="es-ES" sz="2800" dirty="0"/>
              <a:t>	}</a:t>
            </a:r>
          </a:p>
          <a:p>
            <a:r>
              <a:rPr lang="es-ES" sz="2800" dirty="0"/>
              <a:t>	catch(</a:t>
            </a:r>
            <a:r>
              <a:rPr lang="es-ES" sz="2800" dirty="0" err="1"/>
              <a:t>NumberFormatException</a:t>
            </a:r>
            <a:r>
              <a:rPr lang="es-ES" sz="2800" dirty="0"/>
              <a:t> e){</a:t>
            </a:r>
          </a:p>
          <a:p>
            <a:r>
              <a:rPr lang="es-ES" sz="2800" dirty="0"/>
              <a:t>		</a:t>
            </a:r>
            <a:r>
              <a:rPr lang="es-ES" sz="2800" dirty="0" err="1"/>
              <a:t>System.out.println</a:t>
            </a:r>
            <a:r>
              <a:rPr lang="es-ES" sz="2800" dirty="0"/>
              <a:t>("Has insertado letras en vez de </a:t>
            </a:r>
          </a:p>
          <a:p>
            <a:r>
              <a:rPr lang="es-ES" sz="2800" dirty="0"/>
              <a:t>		números");</a:t>
            </a:r>
          </a:p>
          <a:p>
            <a:r>
              <a:rPr lang="es-ES" sz="2800" dirty="0"/>
              <a:t>	}</a:t>
            </a:r>
          </a:p>
          <a:p>
            <a:r>
              <a:rPr lang="es-ES" sz="2800" dirty="0"/>
              <a:t>}</a:t>
            </a:r>
          </a:p>
          <a:p>
            <a:endParaRPr lang="es-ES" sz="2800" dirty="0"/>
          </a:p>
          <a:p>
            <a:endParaRPr lang="es-ES" sz="2800" dirty="0"/>
          </a:p>
        </p:txBody>
      </p:sp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AEDC3514-CDC6-4033-A605-8322D2B63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8497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224" y="494354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Sabías que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ADDBAF2-37D5-44EF-91EF-285790858A5B}"/>
              </a:ext>
            </a:extLst>
          </p:cNvPr>
          <p:cNvSpPr/>
          <p:nvPr/>
        </p:nvSpPr>
        <p:spPr>
          <a:xfrm>
            <a:off x="1270856" y="1638267"/>
            <a:ext cx="79934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sz="3200" dirty="0"/>
              <a:t>“El </a:t>
            </a:r>
            <a:r>
              <a:rPr lang="es-ES" sz="3200" b="1" dirty="0" err="1">
                <a:solidFill>
                  <a:srgbClr val="0070C0"/>
                </a:solidFill>
              </a:rPr>
              <a:t>testing</a:t>
            </a:r>
            <a:r>
              <a:rPr lang="es-ES" sz="3200" dirty="0"/>
              <a:t> puede probar la presencia de errores, pero NO la ausencia de ellos” (</a:t>
            </a:r>
            <a:r>
              <a:rPr lang="es-ES" sz="3200" dirty="0" err="1"/>
              <a:t>Edsger</a:t>
            </a:r>
            <a:r>
              <a:rPr lang="es-ES" sz="3200" dirty="0"/>
              <a:t> Dijkstra).</a:t>
            </a:r>
          </a:p>
        </p:txBody>
      </p:sp>
      <p:pic>
        <p:nvPicPr>
          <p:cNvPr id="1028" name="Picture 4" descr="Edsger Dijkstra - Wikipedia, la enciclopedia libre">
            <a:extLst>
              <a:ext uri="{FF2B5EF4-FFF2-40B4-BE49-F238E27FC236}">
                <a16:creationId xmlns:a16="http://schemas.microsoft.com/office/drawing/2014/main" id="{D507A7D2-51FE-4D3E-8053-2B30FE2BC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22161" y="1988840"/>
            <a:ext cx="2525825" cy="334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Testing con JUnit 4 - Introducción a las pruebas automatizadas">
            <a:extLst>
              <a:ext uri="{FF2B5EF4-FFF2-40B4-BE49-F238E27FC236}">
                <a16:creationId xmlns:a16="http://schemas.microsoft.com/office/drawing/2014/main" id="{817A1873-EA3B-49EE-9DD3-5E7104B90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3" b="21668"/>
          <a:stretch/>
        </p:blipFill>
        <p:spPr bwMode="auto">
          <a:xfrm>
            <a:off x="1703512" y="3422248"/>
            <a:ext cx="6768752" cy="264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691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4. Ejemplo Propagación de excepciones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6B99DF-894D-42F9-9FE4-4907BAC88F72}"/>
              </a:ext>
            </a:extLst>
          </p:cNvPr>
          <p:cNvSpPr/>
          <p:nvPr/>
        </p:nvSpPr>
        <p:spPr>
          <a:xfrm>
            <a:off x="1173560" y="1196752"/>
            <a:ext cx="1101844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 err="1"/>
              <a:t>static</a:t>
            </a:r>
            <a:r>
              <a:rPr lang="es-ES" sz="2800" dirty="0"/>
              <a:t> </a:t>
            </a:r>
            <a:r>
              <a:rPr lang="es-ES" sz="2800" dirty="0" err="1"/>
              <a:t>int</a:t>
            </a:r>
            <a:r>
              <a:rPr lang="es-ES" sz="2800" dirty="0"/>
              <a:t> </a:t>
            </a:r>
            <a:r>
              <a:rPr lang="es-ES" sz="2800" dirty="0" err="1"/>
              <a:t>leerNumero</a:t>
            </a:r>
            <a:r>
              <a:rPr lang="es-ES" sz="2800" dirty="0"/>
              <a:t>(){ </a:t>
            </a:r>
          </a:p>
          <a:p>
            <a:r>
              <a:rPr lang="es-ES" sz="2800" dirty="0"/>
              <a:t>	</a:t>
            </a:r>
            <a:r>
              <a:rPr lang="es-ES" sz="2800" dirty="0" err="1"/>
              <a:t>int</a:t>
            </a:r>
            <a:r>
              <a:rPr lang="es-ES" sz="2800" dirty="0"/>
              <a:t> numero = 0;</a:t>
            </a:r>
          </a:p>
          <a:p>
            <a:r>
              <a:rPr lang="es-ES" sz="2800" dirty="0"/>
              <a:t>	</a:t>
            </a:r>
            <a:r>
              <a:rPr lang="es-ES" sz="2400" dirty="0" err="1"/>
              <a:t>InputStreamReader</a:t>
            </a:r>
            <a:r>
              <a:rPr lang="es-ES" sz="2400" dirty="0"/>
              <a:t> </a:t>
            </a:r>
            <a:r>
              <a:rPr lang="es-ES" sz="2400" dirty="0" err="1"/>
              <a:t>isr</a:t>
            </a:r>
            <a:r>
              <a:rPr lang="es-ES" sz="2400" dirty="0"/>
              <a:t> = new </a:t>
            </a:r>
            <a:r>
              <a:rPr lang="es-ES" sz="2400" dirty="0" err="1"/>
              <a:t>InputStreamReader</a:t>
            </a:r>
            <a:r>
              <a:rPr lang="es-ES" sz="2400" dirty="0"/>
              <a:t>(System.in); </a:t>
            </a:r>
            <a:endParaRPr lang="es-ES" sz="2000" dirty="0"/>
          </a:p>
          <a:p>
            <a:r>
              <a:rPr lang="es-ES" sz="2800" dirty="0"/>
              <a:t>	</a:t>
            </a:r>
            <a:r>
              <a:rPr lang="es-ES" sz="2800" dirty="0" err="1"/>
              <a:t>BufferedReader</a:t>
            </a:r>
            <a:r>
              <a:rPr lang="es-ES" sz="2800" dirty="0"/>
              <a:t> </a:t>
            </a:r>
            <a:r>
              <a:rPr lang="es-ES" sz="2800" dirty="0" err="1"/>
              <a:t>br</a:t>
            </a:r>
            <a:r>
              <a:rPr lang="es-ES" sz="2800" dirty="0"/>
              <a:t> = new </a:t>
            </a:r>
            <a:r>
              <a:rPr lang="es-ES" sz="2800" dirty="0" err="1"/>
              <a:t>BufferedReader</a:t>
            </a:r>
            <a:r>
              <a:rPr lang="es-ES" sz="2800" dirty="0"/>
              <a:t>(</a:t>
            </a:r>
            <a:r>
              <a:rPr lang="es-ES" sz="2800" dirty="0" err="1"/>
              <a:t>isr</a:t>
            </a:r>
            <a:r>
              <a:rPr lang="es-ES" sz="2800" dirty="0"/>
              <a:t>);</a:t>
            </a:r>
          </a:p>
          <a:p>
            <a:r>
              <a:rPr lang="es-ES" sz="2800" dirty="0"/>
              <a:t>	try{</a:t>
            </a:r>
          </a:p>
          <a:p>
            <a:r>
              <a:rPr lang="es-ES" sz="2800" dirty="0"/>
              <a:t>		numero = </a:t>
            </a:r>
            <a:r>
              <a:rPr lang="es-ES" sz="2800" dirty="0" err="1"/>
              <a:t>Integer.parseInt</a:t>
            </a:r>
            <a:r>
              <a:rPr lang="es-ES" sz="2800" dirty="0"/>
              <a:t>(</a:t>
            </a:r>
            <a:r>
              <a:rPr lang="es-ES" sz="2800" dirty="0" err="1"/>
              <a:t>br.readLine</a:t>
            </a:r>
            <a:r>
              <a:rPr lang="es-ES" sz="2800" dirty="0"/>
              <a:t>());</a:t>
            </a:r>
          </a:p>
          <a:p>
            <a:r>
              <a:rPr lang="es-ES" sz="2800" dirty="0"/>
              <a:t>	}</a:t>
            </a:r>
          </a:p>
          <a:p>
            <a:r>
              <a:rPr lang="es-ES" sz="2800" dirty="0"/>
              <a:t>	catch(</a:t>
            </a:r>
            <a:r>
              <a:rPr lang="es-ES" sz="2800" dirty="0" err="1"/>
              <a:t>IOException</a:t>
            </a:r>
            <a:r>
              <a:rPr lang="es-ES" sz="2800" dirty="0"/>
              <a:t> e){ </a:t>
            </a:r>
          </a:p>
          <a:p>
            <a:r>
              <a:rPr lang="es-ES" sz="2800" dirty="0"/>
              <a:t>		</a:t>
            </a:r>
            <a:r>
              <a:rPr lang="es-ES" sz="2800" dirty="0" err="1"/>
              <a:t>System.out.println</a:t>
            </a:r>
            <a:r>
              <a:rPr lang="es-ES" sz="2800" dirty="0"/>
              <a:t>("ERROR");</a:t>
            </a:r>
          </a:p>
          <a:p>
            <a:r>
              <a:rPr lang="es-ES" sz="2800" dirty="0"/>
              <a:t>	}</a:t>
            </a:r>
          </a:p>
          <a:p>
            <a:r>
              <a:rPr lang="es-ES" sz="2800" dirty="0" err="1"/>
              <a:t>return</a:t>
            </a:r>
            <a:r>
              <a:rPr lang="es-ES" sz="2800" dirty="0"/>
              <a:t> numero;</a:t>
            </a:r>
          </a:p>
          <a:p>
            <a:r>
              <a:rPr lang="es-ES" sz="2800" dirty="0"/>
              <a:t>}</a:t>
            </a:r>
          </a:p>
          <a:p>
            <a:endParaRPr lang="es-ES" sz="3200" dirty="0"/>
          </a:p>
          <a:p>
            <a:endParaRPr lang="es-ES" sz="3200" dirty="0"/>
          </a:p>
        </p:txBody>
      </p:sp>
      <p:sp>
        <p:nvSpPr>
          <p:cNvPr id="4" name="Globo: línea 3">
            <a:extLst>
              <a:ext uri="{FF2B5EF4-FFF2-40B4-BE49-F238E27FC236}">
                <a16:creationId xmlns:a16="http://schemas.microsoft.com/office/drawing/2014/main" id="{DB95B7B3-513E-4D25-88AE-DDD91ED4229D}"/>
              </a:ext>
            </a:extLst>
          </p:cNvPr>
          <p:cNvSpPr/>
          <p:nvPr/>
        </p:nvSpPr>
        <p:spPr>
          <a:xfrm>
            <a:off x="8231560" y="3961447"/>
            <a:ext cx="3960440" cy="2304256"/>
          </a:xfrm>
          <a:prstGeom prst="borderCallout1">
            <a:avLst>
              <a:gd name="adj1" fmla="val 6158"/>
              <a:gd name="adj2" fmla="val -2974"/>
              <a:gd name="adj3" fmla="val 19124"/>
              <a:gd name="adj4" fmla="val -6265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ysClr val="windowText" lastClr="000000"/>
                </a:solidFill>
              </a:rPr>
              <a:t>Capturamos el error dentro del método </a:t>
            </a:r>
            <a:r>
              <a:rPr lang="es-ES" sz="2400" dirty="0" err="1">
                <a:solidFill>
                  <a:sysClr val="windowText" lastClr="000000"/>
                </a:solidFill>
              </a:rPr>
              <a:t>leerNumero</a:t>
            </a:r>
            <a:r>
              <a:rPr lang="es-ES" sz="2400" dirty="0">
                <a:solidFill>
                  <a:sysClr val="windowText" lastClr="000000"/>
                </a:solidFill>
              </a:rPr>
              <a:t> con lo cual no se ejecuta el catch del método </a:t>
            </a:r>
            <a:r>
              <a:rPr lang="es-ES" sz="2400" dirty="0" err="1">
                <a:solidFill>
                  <a:sysClr val="windowText" lastClr="000000"/>
                </a:solidFill>
              </a:rPr>
              <a:t>main</a:t>
            </a:r>
            <a:r>
              <a:rPr lang="es-ES" sz="2400" dirty="0">
                <a:solidFill>
                  <a:sysClr val="windowText" lastClr="000000"/>
                </a:solidFill>
              </a:rPr>
              <a:t> y por tanto se va a ejecutar un código que no debería</a:t>
            </a:r>
            <a:endParaRPr lang="ca-ES" sz="2400" dirty="0">
              <a:solidFill>
                <a:sysClr val="windowText" lastClr="000000"/>
              </a:solidFill>
            </a:endParaRPr>
          </a:p>
        </p:txBody>
      </p:sp>
      <p:sp>
        <p:nvSpPr>
          <p:cNvPr id="6" name="Marcador de número de diapositiva 13">
            <a:extLst>
              <a:ext uri="{FF2B5EF4-FFF2-40B4-BE49-F238E27FC236}">
                <a16:creationId xmlns:a16="http://schemas.microsoft.com/office/drawing/2014/main" id="{5C6AC501-C89F-415D-839E-508FBB786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3495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4. Ejemplo Propagación de excepciones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6B99DF-894D-42F9-9FE4-4907BAC88F72}"/>
              </a:ext>
            </a:extLst>
          </p:cNvPr>
          <p:cNvSpPr/>
          <p:nvPr/>
        </p:nvSpPr>
        <p:spPr>
          <a:xfrm>
            <a:off x="1173560" y="1196752"/>
            <a:ext cx="1101844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 err="1"/>
              <a:t>public</a:t>
            </a:r>
            <a:r>
              <a:rPr lang="es-ES" sz="2800" dirty="0"/>
              <a:t> </a:t>
            </a:r>
            <a:r>
              <a:rPr lang="es-ES" sz="2800" dirty="0" err="1"/>
              <a:t>static</a:t>
            </a:r>
            <a:r>
              <a:rPr lang="es-ES" sz="2800" dirty="0"/>
              <a:t> </a:t>
            </a:r>
            <a:r>
              <a:rPr lang="es-ES" sz="2800" dirty="0" err="1"/>
              <a:t>void</a:t>
            </a:r>
            <a:r>
              <a:rPr lang="es-ES" sz="2800" dirty="0"/>
              <a:t> </a:t>
            </a:r>
            <a:r>
              <a:rPr lang="es-ES" sz="2800" dirty="0" err="1"/>
              <a:t>main</a:t>
            </a:r>
            <a:r>
              <a:rPr lang="es-ES" sz="2800" dirty="0"/>
              <a:t>(</a:t>
            </a:r>
            <a:r>
              <a:rPr lang="es-ES" sz="2800" dirty="0" err="1"/>
              <a:t>String</a:t>
            </a:r>
            <a:r>
              <a:rPr lang="es-ES" sz="2800" dirty="0"/>
              <a:t>[] </a:t>
            </a:r>
            <a:r>
              <a:rPr lang="es-ES" sz="2800" dirty="0" err="1"/>
              <a:t>args</a:t>
            </a:r>
            <a:r>
              <a:rPr lang="es-ES" sz="2800" dirty="0"/>
              <a:t>) { </a:t>
            </a:r>
          </a:p>
          <a:p>
            <a:r>
              <a:rPr lang="es-ES" sz="2800" dirty="0"/>
              <a:t>	</a:t>
            </a:r>
            <a:r>
              <a:rPr lang="es-ES" sz="2800" dirty="0" err="1"/>
              <a:t>int</a:t>
            </a:r>
            <a:r>
              <a:rPr lang="es-ES" sz="2800" dirty="0"/>
              <a:t> </a:t>
            </a:r>
            <a:r>
              <a:rPr lang="es-ES" sz="2800" dirty="0" err="1"/>
              <a:t>num</a:t>
            </a:r>
            <a:r>
              <a:rPr lang="es-ES" sz="2800" dirty="0"/>
              <a:t>;</a:t>
            </a:r>
          </a:p>
          <a:p>
            <a:r>
              <a:rPr lang="es-ES" sz="2800" dirty="0"/>
              <a:t>	try{</a:t>
            </a:r>
          </a:p>
          <a:p>
            <a:r>
              <a:rPr lang="es-ES" sz="2800" dirty="0"/>
              <a:t>		</a:t>
            </a:r>
            <a:r>
              <a:rPr lang="es-ES" sz="2800" dirty="0" err="1"/>
              <a:t>System.out.println</a:t>
            </a:r>
            <a:r>
              <a:rPr lang="es-ES" sz="2800" dirty="0"/>
              <a:t>("Introduce un número: "); </a:t>
            </a:r>
          </a:p>
          <a:p>
            <a:r>
              <a:rPr lang="es-ES" sz="2800" dirty="0"/>
              <a:t>		</a:t>
            </a:r>
            <a:r>
              <a:rPr lang="es-ES" sz="2800" dirty="0" err="1"/>
              <a:t>num</a:t>
            </a:r>
            <a:r>
              <a:rPr lang="es-ES" sz="2800" dirty="0"/>
              <a:t> = </a:t>
            </a:r>
            <a:r>
              <a:rPr lang="es-ES" sz="2800" dirty="0" err="1"/>
              <a:t>leerNumero</a:t>
            </a:r>
            <a:r>
              <a:rPr lang="es-ES" sz="2800" dirty="0"/>
              <a:t>();</a:t>
            </a:r>
          </a:p>
          <a:p>
            <a:r>
              <a:rPr lang="es-ES" sz="2800" dirty="0"/>
              <a:t>		</a:t>
            </a:r>
            <a:r>
              <a:rPr lang="es-ES" sz="2800" b="1" dirty="0" err="1">
                <a:solidFill>
                  <a:srgbClr val="FF0000"/>
                </a:solidFill>
              </a:rPr>
              <a:t>System.out.println</a:t>
            </a:r>
            <a:r>
              <a:rPr lang="es-ES" sz="2800" b="1" dirty="0">
                <a:solidFill>
                  <a:srgbClr val="FF0000"/>
                </a:solidFill>
              </a:rPr>
              <a:t>("El número es " + </a:t>
            </a:r>
            <a:r>
              <a:rPr lang="es-ES" sz="2800" b="1" dirty="0" err="1">
                <a:solidFill>
                  <a:srgbClr val="FF0000"/>
                </a:solidFill>
              </a:rPr>
              <a:t>num</a:t>
            </a:r>
            <a:r>
              <a:rPr lang="es-ES" sz="2800" b="1" dirty="0">
                <a:solidFill>
                  <a:srgbClr val="FF0000"/>
                </a:solidFill>
              </a:rPr>
              <a:t>);</a:t>
            </a:r>
          </a:p>
          <a:p>
            <a:r>
              <a:rPr lang="es-ES" sz="2800" dirty="0"/>
              <a:t>	}</a:t>
            </a:r>
          </a:p>
          <a:p>
            <a:endParaRPr lang="es-ES" sz="2800" dirty="0"/>
          </a:p>
          <a:p>
            <a:r>
              <a:rPr lang="es-ES" sz="2800" dirty="0"/>
              <a:t>	catch(</a:t>
            </a:r>
            <a:r>
              <a:rPr lang="es-ES" sz="2800" dirty="0" err="1"/>
              <a:t>NumberFormatException</a:t>
            </a:r>
            <a:r>
              <a:rPr lang="es-ES" sz="2800" dirty="0"/>
              <a:t> e){</a:t>
            </a:r>
          </a:p>
          <a:p>
            <a:r>
              <a:rPr lang="es-ES" sz="2800" dirty="0"/>
              <a:t>		</a:t>
            </a:r>
            <a:r>
              <a:rPr lang="es-ES" sz="2800" dirty="0" err="1"/>
              <a:t>System.out.println</a:t>
            </a:r>
            <a:r>
              <a:rPr lang="es-ES" sz="2800" dirty="0"/>
              <a:t>("Has insertado letras en vez de </a:t>
            </a:r>
          </a:p>
          <a:p>
            <a:r>
              <a:rPr lang="es-ES" sz="2800" dirty="0"/>
              <a:t>		números");</a:t>
            </a:r>
          </a:p>
          <a:p>
            <a:r>
              <a:rPr lang="es-ES" sz="2800" dirty="0"/>
              <a:t>	}</a:t>
            </a:r>
          </a:p>
          <a:p>
            <a:r>
              <a:rPr lang="es-ES" sz="2800" dirty="0"/>
              <a:t>}</a:t>
            </a:r>
          </a:p>
          <a:p>
            <a:endParaRPr lang="es-ES" sz="2800" dirty="0"/>
          </a:p>
          <a:p>
            <a:endParaRPr lang="es-ES" sz="2800" dirty="0"/>
          </a:p>
        </p:txBody>
      </p:sp>
      <p:sp>
        <p:nvSpPr>
          <p:cNvPr id="4" name="Globo: línea 3">
            <a:extLst>
              <a:ext uri="{FF2B5EF4-FFF2-40B4-BE49-F238E27FC236}">
                <a16:creationId xmlns:a16="http://schemas.microsoft.com/office/drawing/2014/main" id="{37EB44F3-BDE0-4658-88AE-BBA7437BC57C}"/>
              </a:ext>
            </a:extLst>
          </p:cNvPr>
          <p:cNvSpPr/>
          <p:nvPr/>
        </p:nvSpPr>
        <p:spPr>
          <a:xfrm>
            <a:off x="7972535" y="3791077"/>
            <a:ext cx="3960440" cy="936104"/>
          </a:xfrm>
          <a:prstGeom prst="borderCallout1">
            <a:avLst>
              <a:gd name="adj1" fmla="val 49766"/>
              <a:gd name="adj2" fmla="val -1325"/>
              <a:gd name="adj3" fmla="val 973"/>
              <a:gd name="adj4" fmla="val -2555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ysClr val="windowText" lastClr="000000"/>
                </a:solidFill>
              </a:rPr>
              <a:t>Se ejecuta la línea posterior a </a:t>
            </a:r>
            <a:r>
              <a:rPr lang="es-ES" sz="2400" dirty="0" err="1">
                <a:solidFill>
                  <a:sysClr val="windowText" lastClr="000000"/>
                </a:solidFill>
              </a:rPr>
              <a:t>num</a:t>
            </a:r>
            <a:r>
              <a:rPr lang="es-ES" sz="2400" dirty="0">
                <a:solidFill>
                  <a:sysClr val="windowText" lastClr="000000"/>
                </a:solidFill>
              </a:rPr>
              <a:t>=</a:t>
            </a:r>
            <a:r>
              <a:rPr lang="es-ES" sz="2400" dirty="0" err="1">
                <a:solidFill>
                  <a:sysClr val="windowText" lastClr="000000"/>
                </a:solidFill>
              </a:rPr>
              <a:t>leerNumero</a:t>
            </a:r>
            <a:r>
              <a:rPr lang="es-ES" sz="2400" dirty="0">
                <a:solidFill>
                  <a:sysClr val="windowText" lastClr="000000"/>
                </a:solidFill>
              </a:rPr>
              <a:t>();</a:t>
            </a:r>
            <a:endParaRPr lang="ca-ES" sz="2400" dirty="0">
              <a:solidFill>
                <a:sysClr val="windowText" lastClr="000000"/>
              </a:solidFill>
            </a:endParaRPr>
          </a:p>
        </p:txBody>
      </p:sp>
      <p:sp>
        <p:nvSpPr>
          <p:cNvPr id="6" name="Marcador de número de diapositiva 13">
            <a:extLst>
              <a:ext uri="{FF2B5EF4-FFF2-40B4-BE49-F238E27FC236}">
                <a16:creationId xmlns:a16="http://schemas.microsoft.com/office/drawing/2014/main" id="{02D2EF56-6546-499E-AEAE-745772F6D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8262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4. Ejemplo Propagación de excepciones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6B99DF-894D-42F9-9FE4-4907BAC88F72}"/>
              </a:ext>
            </a:extLst>
          </p:cNvPr>
          <p:cNvSpPr/>
          <p:nvPr/>
        </p:nvSpPr>
        <p:spPr>
          <a:xfrm>
            <a:off x="1173560" y="1196752"/>
            <a:ext cx="1101844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 err="1"/>
              <a:t>public</a:t>
            </a:r>
            <a:r>
              <a:rPr lang="es-ES" sz="2800" dirty="0"/>
              <a:t> </a:t>
            </a:r>
            <a:r>
              <a:rPr lang="es-ES" sz="2800" dirty="0" err="1"/>
              <a:t>static</a:t>
            </a:r>
            <a:r>
              <a:rPr lang="es-ES" sz="2800" dirty="0"/>
              <a:t> </a:t>
            </a:r>
            <a:r>
              <a:rPr lang="es-ES" sz="2800" dirty="0" err="1"/>
              <a:t>void</a:t>
            </a:r>
            <a:r>
              <a:rPr lang="es-ES" sz="2800" dirty="0"/>
              <a:t> </a:t>
            </a:r>
            <a:r>
              <a:rPr lang="es-ES" sz="2800" dirty="0" err="1"/>
              <a:t>main</a:t>
            </a:r>
            <a:r>
              <a:rPr lang="es-ES" sz="2800" dirty="0"/>
              <a:t>(</a:t>
            </a:r>
            <a:r>
              <a:rPr lang="es-ES" sz="2800" dirty="0" err="1"/>
              <a:t>String</a:t>
            </a:r>
            <a:r>
              <a:rPr lang="es-ES" sz="2800" dirty="0"/>
              <a:t>[] </a:t>
            </a:r>
            <a:r>
              <a:rPr lang="es-ES" sz="2800" dirty="0" err="1"/>
              <a:t>args</a:t>
            </a:r>
            <a:r>
              <a:rPr lang="es-ES" sz="2800" dirty="0"/>
              <a:t>) {</a:t>
            </a:r>
          </a:p>
          <a:p>
            <a:r>
              <a:rPr lang="es-ES" sz="2800" dirty="0"/>
              <a:t>	</a:t>
            </a:r>
            <a:r>
              <a:rPr lang="es-ES" sz="2800" dirty="0" err="1"/>
              <a:t>int</a:t>
            </a:r>
            <a:r>
              <a:rPr lang="es-ES" sz="2800" dirty="0"/>
              <a:t> </a:t>
            </a:r>
            <a:r>
              <a:rPr lang="es-ES" sz="2800" dirty="0" err="1"/>
              <a:t>num</a:t>
            </a:r>
            <a:r>
              <a:rPr lang="es-ES" sz="2800" dirty="0"/>
              <a:t>;</a:t>
            </a:r>
          </a:p>
          <a:p>
            <a:r>
              <a:rPr lang="es-ES" sz="2800" dirty="0"/>
              <a:t>	try{</a:t>
            </a:r>
          </a:p>
          <a:p>
            <a:r>
              <a:rPr lang="es-ES" sz="2800" dirty="0"/>
              <a:t>		</a:t>
            </a:r>
            <a:r>
              <a:rPr lang="es-ES" sz="2800" dirty="0" err="1"/>
              <a:t>System.out.println</a:t>
            </a:r>
            <a:r>
              <a:rPr lang="es-ES" sz="2800" dirty="0"/>
              <a:t>("Introduce un número: "); </a:t>
            </a:r>
          </a:p>
          <a:p>
            <a:r>
              <a:rPr lang="es-ES" sz="2800" dirty="0"/>
              <a:t>		</a:t>
            </a:r>
            <a:r>
              <a:rPr lang="es-ES" sz="2800" dirty="0" err="1"/>
              <a:t>num</a:t>
            </a:r>
            <a:r>
              <a:rPr lang="es-ES" sz="2800" dirty="0"/>
              <a:t> = </a:t>
            </a:r>
            <a:r>
              <a:rPr lang="es-ES" sz="2800" dirty="0" err="1"/>
              <a:t>leerNumero</a:t>
            </a:r>
            <a:r>
              <a:rPr lang="es-ES" sz="2800" dirty="0"/>
              <a:t>();</a:t>
            </a:r>
          </a:p>
          <a:p>
            <a:r>
              <a:rPr lang="es-ES" sz="2800" dirty="0"/>
              <a:t>		</a:t>
            </a:r>
            <a:r>
              <a:rPr lang="es-ES" sz="2800" dirty="0" err="1"/>
              <a:t>System.out.println</a:t>
            </a:r>
            <a:r>
              <a:rPr lang="es-ES" sz="2800" dirty="0"/>
              <a:t>("El número es " + </a:t>
            </a:r>
            <a:r>
              <a:rPr lang="es-ES" sz="2800" dirty="0" err="1"/>
              <a:t>num</a:t>
            </a:r>
            <a:r>
              <a:rPr lang="es-ES" sz="2800" dirty="0"/>
              <a:t>);</a:t>
            </a:r>
          </a:p>
          <a:p>
            <a:r>
              <a:rPr lang="es-ES" sz="2800" dirty="0"/>
              <a:t>	}</a:t>
            </a:r>
          </a:p>
          <a:p>
            <a:r>
              <a:rPr lang="es-ES" sz="2800" dirty="0"/>
              <a:t>	catch(</a:t>
            </a:r>
            <a:r>
              <a:rPr lang="es-ES" sz="2800" dirty="0" err="1"/>
              <a:t>NumberFormatException</a:t>
            </a:r>
            <a:r>
              <a:rPr lang="es-ES" sz="2800" dirty="0"/>
              <a:t> e){</a:t>
            </a:r>
          </a:p>
          <a:p>
            <a:r>
              <a:rPr lang="es-ES" sz="2800" dirty="0"/>
              <a:t>		</a:t>
            </a:r>
            <a:r>
              <a:rPr lang="es-ES" sz="2800" dirty="0" err="1"/>
              <a:t>System.out.println</a:t>
            </a:r>
            <a:r>
              <a:rPr lang="es-ES" sz="2800" dirty="0"/>
              <a:t>("Has insertado letras en vez de números");</a:t>
            </a:r>
          </a:p>
          <a:p>
            <a:r>
              <a:rPr lang="es-ES" sz="2800" dirty="0"/>
              <a:t>	}</a:t>
            </a:r>
          </a:p>
          <a:p>
            <a:r>
              <a:rPr lang="es-ES" sz="2800" dirty="0"/>
              <a:t>}</a:t>
            </a:r>
          </a:p>
          <a:p>
            <a:endParaRPr lang="es-ES" sz="2800" dirty="0"/>
          </a:p>
        </p:txBody>
      </p:sp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11458054-B870-4415-9202-FBBBDAFB7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1560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4. Ejemplo Propagación de excepciones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6B99DF-894D-42F9-9FE4-4907BAC88F72}"/>
              </a:ext>
            </a:extLst>
          </p:cNvPr>
          <p:cNvSpPr/>
          <p:nvPr/>
        </p:nvSpPr>
        <p:spPr>
          <a:xfrm>
            <a:off x="1173560" y="1196752"/>
            <a:ext cx="1101844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/>
              <a:t>static</a:t>
            </a:r>
            <a:r>
              <a:rPr lang="es-ES" sz="2400" dirty="0"/>
              <a:t> </a:t>
            </a:r>
            <a:r>
              <a:rPr lang="es-ES" sz="2400" dirty="0" err="1"/>
              <a:t>int</a:t>
            </a:r>
            <a:r>
              <a:rPr lang="es-ES" sz="2400" dirty="0"/>
              <a:t> </a:t>
            </a:r>
            <a:r>
              <a:rPr lang="es-ES" sz="2400" dirty="0" err="1"/>
              <a:t>leerNumero</a:t>
            </a:r>
            <a:r>
              <a:rPr lang="es-ES" sz="2400" dirty="0"/>
              <a:t>(){ </a:t>
            </a:r>
          </a:p>
          <a:p>
            <a:r>
              <a:rPr lang="es-ES" sz="2400" dirty="0"/>
              <a:t>	</a:t>
            </a:r>
            <a:r>
              <a:rPr lang="es-ES" sz="2400" dirty="0" err="1"/>
              <a:t>int</a:t>
            </a:r>
            <a:r>
              <a:rPr lang="es-ES" sz="2400" dirty="0"/>
              <a:t> numero = 0;</a:t>
            </a:r>
          </a:p>
          <a:p>
            <a:r>
              <a:rPr lang="es-ES" sz="2400" dirty="0"/>
              <a:t>	</a:t>
            </a:r>
            <a:r>
              <a:rPr lang="es-ES" sz="2400" dirty="0" err="1"/>
              <a:t>InputStreamReader</a:t>
            </a:r>
            <a:r>
              <a:rPr lang="es-ES" sz="2400" dirty="0"/>
              <a:t> </a:t>
            </a:r>
            <a:r>
              <a:rPr lang="es-ES" sz="2400" dirty="0" err="1"/>
              <a:t>isr</a:t>
            </a:r>
            <a:r>
              <a:rPr lang="es-ES" sz="2400" dirty="0"/>
              <a:t> = new </a:t>
            </a:r>
            <a:r>
              <a:rPr lang="es-ES" sz="2400" dirty="0" err="1"/>
              <a:t>InputStreamReader</a:t>
            </a:r>
            <a:r>
              <a:rPr lang="es-ES" sz="2400" dirty="0"/>
              <a:t>(System.in); 	</a:t>
            </a:r>
            <a:r>
              <a:rPr lang="es-ES" sz="2400" dirty="0" err="1"/>
              <a:t>ufferedReader</a:t>
            </a:r>
            <a:r>
              <a:rPr lang="es-ES" sz="2400" dirty="0"/>
              <a:t> </a:t>
            </a:r>
            <a:r>
              <a:rPr lang="es-ES" sz="2400" dirty="0" err="1"/>
              <a:t>br</a:t>
            </a:r>
            <a:r>
              <a:rPr lang="es-ES" sz="2400" dirty="0"/>
              <a:t> = new </a:t>
            </a:r>
            <a:r>
              <a:rPr lang="es-ES" sz="2400" dirty="0" err="1"/>
              <a:t>BufferedReader</a:t>
            </a:r>
            <a:r>
              <a:rPr lang="es-ES" sz="2400" dirty="0"/>
              <a:t>(</a:t>
            </a:r>
            <a:r>
              <a:rPr lang="es-ES" sz="2400" dirty="0" err="1"/>
              <a:t>isr</a:t>
            </a:r>
            <a:r>
              <a:rPr lang="es-ES" sz="2400" dirty="0"/>
              <a:t>);</a:t>
            </a:r>
          </a:p>
          <a:p>
            <a:r>
              <a:rPr lang="es-ES" sz="2400" dirty="0"/>
              <a:t>	try{</a:t>
            </a:r>
          </a:p>
          <a:p>
            <a:r>
              <a:rPr lang="es-ES" sz="2400" dirty="0"/>
              <a:t>		numero = </a:t>
            </a:r>
            <a:r>
              <a:rPr lang="es-ES" sz="2400" dirty="0" err="1"/>
              <a:t>Integer.parseInt</a:t>
            </a:r>
            <a:r>
              <a:rPr lang="es-ES" sz="2400" dirty="0"/>
              <a:t>(</a:t>
            </a:r>
            <a:r>
              <a:rPr lang="es-ES" sz="2400" dirty="0" err="1"/>
              <a:t>br.readLine</a:t>
            </a:r>
            <a:r>
              <a:rPr lang="es-ES" sz="2400" dirty="0"/>
              <a:t>());</a:t>
            </a:r>
          </a:p>
          <a:p>
            <a:r>
              <a:rPr lang="es-ES" sz="2400" dirty="0"/>
              <a:t>	}</a:t>
            </a:r>
          </a:p>
          <a:p>
            <a:r>
              <a:rPr lang="es-ES" sz="2400" dirty="0"/>
              <a:t>	catch(</a:t>
            </a:r>
            <a:r>
              <a:rPr lang="es-ES" sz="2400" dirty="0" err="1"/>
              <a:t>Exception</a:t>
            </a:r>
            <a:r>
              <a:rPr lang="es-ES" sz="2400" dirty="0"/>
              <a:t> e){</a:t>
            </a:r>
          </a:p>
          <a:p>
            <a:r>
              <a:rPr lang="es-ES" sz="2400" dirty="0"/>
              <a:t>		//CAPTURAMOS EN ESTA FUNCIÓN CUALQUIER TIPO DE 		EXCEPCIÓN</a:t>
            </a:r>
          </a:p>
          <a:p>
            <a:r>
              <a:rPr lang="es-ES" sz="2400" dirty="0"/>
              <a:t>		</a:t>
            </a:r>
            <a:r>
              <a:rPr lang="es-ES" sz="2400" dirty="0" err="1"/>
              <a:t>System.out.println</a:t>
            </a:r>
            <a:r>
              <a:rPr lang="es-ES" sz="2400" dirty="0"/>
              <a:t>("ERROR");</a:t>
            </a:r>
          </a:p>
          <a:p>
            <a:r>
              <a:rPr lang="es-ES" sz="2400" dirty="0"/>
              <a:t>	}</a:t>
            </a:r>
          </a:p>
          <a:p>
            <a:r>
              <a:rPr lang="es-ES" sz="2400" dirty="0" err="1"/>
              <a:t>return</a:t>
            </a:r>
            <a:r>
              <a:rPr lang="es-ES" sz="2400" dirty="0"/>
              <a:t> numero;</a:t>
            </a:r>
          </a:p>
          <a:p>
            <a:r>
              <a:rPr lang="es-ES" sz="2400" dirty="0"/>
              <a:t>}</a:t>
            </a:r>
          </a:p>
          <a:p>
            <a:endParaRPr lang="es-ES" sz="2800" dirty="0"/>
          </a:p>
          <a:p>
            <a:endParaRPr lang="es-ES" sz="2800" dirty="0"/>
          </a:p>
        </p:txBody>
      </p:sp>
      <p:sp>
        <p:nvSpPr>
          <p:cNvPr id="4" name="Globo: línea 3">
            <a:extLst>
              <a:ext uri="{FF2B5EF4-FFF2-40B4-BE49-F238E27FC236}">
                <a16:creationId xmlns:a16="http://schemas.microsoft.com/office/drawing/2014/main" id="{91B2BCEA-1517-42A0-A455-4142D6C7BF83}"/>
              </a:ext>
            </a:extLst>
          </p:cNvPr>
          <p:cNvSpPr/>
          <p:nvPr/>
        </p:nvSpPr>
        <p:spPr>
          <a:xfrm>
            <a:off x="7320136" y="4509120"/>
            <a:ext cx="4609728" cy="2160240"/>
          </a:xfrm>
          <a:prstGeom prst="borderCallout1">
            <a:avLst>
              <a:gd name="adj1" fmla="val 505"/>
              <a:gd name="adj2" fmla="val -913"/>
              <a:gd name="adj3" fmla="val -23448"/>
              <a:gd name="adj4" fmla="val -5316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 dirty="0">
                <a:solidFill>
                  <a:sysClr val="windowText" lastClr="000000"/>
                </a:solidFill>
              </a:rPr>
              <a:t>Con estos ejemplos vemos la utilidad de no capturar el error dentro del método donde se produce, sino dejarlo que se propague, debido a la necesidad de tener que controlarlo fuera.</a:t>
            </a:r>
            <a:endParaRPr lang="ca-ES" sz="2200" dirty="0">
              <a:solidFill>
                <a:sysClr val="windowText" lastClr="000000"/>
              </a:solidFill>
            </a:endParaRPr>
          </a:p>
        </p:txBody>
      </p:sp>
      <p:sp>
        <p:nvSpPr>
          <p:cNvPr id="6" name="Marcador de número de diapositiva 13">
            <a:extLst>
              <a:ext uri="{FF2B5EF4-FFF2-40B4-BE49-F238E27FC236}">
                <a16:creationId xmlns:a16="http://schemas.microsoft.com/office/drawing/2014/main" id="{2D85BDEB-B86B-4CCC-8012-3F0F3DAF6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79776" y="6304235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45732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3E02B6-73A5-47B2-8158-DA2511A3B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CF540F-325E-488F-BCD7-C189C8FA1E18}" type="slidenum">
              <a:rPr lang="es-ES" smtClean="0"/>
              <a:pPr/>
              <a:t>54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494966-4995-4371-A0B3-72ED5EB79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693" t="-3865" r="5693" b="12587"/>
          <a:stretch/>
        </p:blipFill>
        <p:spPr>
          <a:xfrm>
            <a:off x="911424" y="764704"/>
            <a:ext cx="9779975" cy="47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494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5. Práctica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6B99DF-894D-42F9-9FE4-4907BAC88F72}"/>
              </a:ext>
            </a:extLst>
          </p:cNvPr>
          <p:cNvSpPr/>
          <p:nvPr/>
        </p:nvSpPr>
        <p:spPr>
          <a:xfrm>
            <a:off x="1173560" y="1556792"/>
            <a:ext cx="1017902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/>
              <a:t>Crea un programa para gestionar un listado de trabajadores y los integrantes de un grupo de trabajo.</a:t>
            </a:r>
          </a:p>
          <a:p>
            <a:endParaRPr lang="es-ES" sz="3200" dirty="0"/>
          </a:p>
          <a:p>
            <a:r>
              <a:rPr lang="es-ES" sz="3200" dirty="0"/>
              <a:t>1.	Crea una clase Persona con los siguientes campos: nombre , edad y </a:t>
            </a:r>
            <a:r>
              <a:rPr lang="es-ES" sz="3200" dirty="0" err="1"/>
              <a:t>dni</a:t>
            </a:r>
            <a:r>
              <a:rPr lang="es-ES" sz="3200" dirty="0"/>
              <a:t>. Se debe crear el constructor y los métodos </a:t>
            </a:r>
            <a:r>
              <a:rPr lang="es-ES" sz="3200" dirty="0" err="1"/>
              <a:t>get</a:t>
            </a:r>
            <a:r>
              <a:rPr lang="es-ES" sz="3200" dirty="0"/>
              <a:t> y set necesarios. </a:t>
            </a:r>
          </a:p>
          <a:p>
            <a:endParaRPr lang="es-ES" sz="3600" dirty="0"/>
          </a:p>
          <a:p>
            <a:endParaRPr lang="es-ES" sz="3600" dirty="0"/>
          </a:p>
        </p:txBody>
      </p:sp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99D9ABE9-DD65-4D74-AB16-EEFA328F1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55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36112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5. Práctica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BB844B6-B0D2-41A2-9A16-7BA10C2CB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12" y="1700909"/>
            <a:ext cx="4247356" cy="172809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73BE0D0-FEA3-4FEA-B43F-C1DE3A1AD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44" y="1302300"/>
            <a:ext cx="4099855" cy="1332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456BB48-7EC4-408F-A923-060D6DA62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2" t="9888" r="-7023" b="7218"/>
          <a:stretch/>
        </p:blipFill>
        <p:spPr>
          <a:xfrm>
            <a:off x="6395356" y="2780927"/>
            <a:ext cx="4099855" cy="2304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8AFD468-3F2F-407F-B302-11834DA356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5552" r="-30987"/>
          <a:stretch/>
        </p:blipFill>
        <p:spPr>
          <a:xfrm>
            <a:off x="6385585" y="5419177"/>
            <a:ext cx="4134913" cy="78196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9DAA3FA-D001-40AF-A449-8B96EA62C9F1}"/>
              </a:ext>
            </a:extLst>
          </p:cNvPr>
          <p:cNvCxnSpPr>
            <a:stCxn id="4" idx="1"/>
          </p:cNvCxnSpPr>
          <p:nvPr/>
        </p:nvCxnSpPr>
        <p:spPr>
          <a:xfrm flipH="1">
            <a:off x="4151784" y="1968527"/>
            <a:ext cx="2268860" cy="380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C0BFD5BE-8DCB-48CE-AC2C-4756F16B4649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367808" y="2966445"/>
            <a:ext cx="2027548" cy="966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CDB9522-0F96-4CE5-A3F8-E7EE32FA8D95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4151784" y="3346798"/>
            <a:ext cx="2233801" cy="2463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número de diapositiva 13">
            <a:extLst>
              <a:ext uri="{FF2B5EF4-FFF2-40B4-BE49-F238E27FC236}">
                <a16:creationId xmlns:a16="http://schemas.microsoft.com/office/drawing/2014/main" id="{70D1FF0B-7BDC-428C-AA01-3F47DE294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56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2318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5. Práctica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6B99DF-894D-42F9-9FE4-4907BAC88F72}"/>
              </a:ext>
            </a:extLst>
          </p:cNvPr>
          <p:cNvSpPr/>
          <p:nvPr/>
        </p:nvSpPr>
        <p:spPr>
          <a:xfrm>
            <a:off x="1173560" y="1556792"/>
            <a:ext cx="1017902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/>
              <a:t>2.	Crea una excepción propia </a:t>
            </a:r>
            <a:r>
              <a:rPr lang="es-ES" sz="3200" dirty="0" err="1"/>
              <a:t>EdadIncorrecta</a:t>
            </a:r>
            <a:r>
              <a:rPr lang="es-ES" sz="3200" dirty="0"/>
              <a:t> que se lance con el mensaje “La edad no puede ser menor a 1 ni mayor a 110” en el método </a:t>
            </a:r>
            <a:r>
              <a:rPr lang="es-ES" sz="3200" dirty="0" err="1"/>
              <a:t>setEdad</a:t>
            </a:r>
            <a:r>
              <a:rPr lang="es-ES" sz="3200" dirty="0"/>
              <a:t> de Persona cuando se intente establecer una edad menor a 1 o mayor a 110.</a:t>
            </a:r>
            <a:endParaRPr lang="es-ES" sz="3600" dirty="0"/>
          </a:p>
          <a:p>
            <a:endParaRPr lang="es-ES" sz="3600" dirty="0"/>
          </a:p>
        </p:txBody>
      </p:sp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A3B34B60-2226-45B8-9AE8-13BC42E3D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57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8883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5. Práctica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6B99DF-894D-42F9-9FE4-4907BAC88F72}"/>
              </a:ext>
            </a:extLst>
          </p:cNvPr>
          <p:cNvSpPr/>
          <p:nvPr/>
        </p:nvSpPr>
        <p:spPr>
          <a:xfrm>
            <a:off x="1331132" y="1340768"/>
            <a:ext cx="1017902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 err="1"/>
              <a:t>package</a:t>
            </a:r>
            <a:r>
              <a:rPr lang="es-ES" sz="3200" dirty="0"/>
              <a:t> actividad07;</a:t>
            </a:r>
          </a:p>
          <a:p>
            <a:r>
              <a:rPr lang="es-ES" sz="3200" dirty="0" err="1"/>
              <a:t>import</a:t>
            </a:r>
            <a:r>
              <a:rPr lang="es-ES" sz="3200" dirty="0"/>
              <a:t> actividad07.exceptions.*;</a:t>
            </a:r>
          </a:p>
          <a:p>
            <a:endParaRPr lang="es-ES" sz="3200" dirty="0"/>
          </a:p>
          <a:p>
            <a:r>
              <a:rPr lang="es-ES" sz="3200" dirty="0" err="1"/>
              <a:t>public</a:t>
            </a:r>
            <a:r>
              <a:rPr lang="es-ES" sz="3200" dirty="0"/>
              <a:t> </a:t>
            </a:r>
            <a:r>
              <a:rPr lang="es-ES" sz="3200" dirty="0" err="1"/>
              <a:t>class</a:t>
            </a:r>
            <a:r>
              <a:rPr lang="es-ES" sz="3200" dirty="0"/>
              <a:t> Persona {</a:t>
            </a:r>
          </a:p>
          <a:p>
            <a:r>
              <a:rPr lang="es-ES" sz="3200" dirty="0"/>
              <a:t>	……</a:t>
            </a:r>
          </a:p>
          <a:p>
            <a:endParaRPr lang="es-ES" sz="3200" dirty="0"/>
          </a:p>
          <a:p>
            <a:r>
              <a:rPr lang="es-ES" sz="3200" dirty="0"/>
              <a:t>	</a:t>
            </a:r>
            <a:endParaRPr lang="es-ES" sz="3600" dirty="0"/>
          </a:p>
        </p:txBody>
      </p:sp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6EE378D3-0F47-4DD2-8BC1-BFCEF506C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58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60802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5. Práctica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6B99DF-894D-42F9-9FE4-4907BAC88F72}"/>
              </a:ext>
            </a:extLst>
          </p:cNvPr>
          <p:cNvSpPr/>
          <p:nvPr/>
        </p:nvSpPr>
        <p:spPr>
          <a:xfrm>
            <a:off x="1331132" y="1124744"/>
            <a:ext cx="10179024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 err="1"/>
              <a:t>public</a:t>
            </a:r>
            <a:r>
              <a:rPr lang="es-ES" sz="2800" dirty="0"/>
              <a:t> Persona(</a:t>
            </a:r>
            <a:r>
              <a:rPr lang="es-ES" sz="2800" dirty="0" err="1"/>
              <a:t>String</a:t>
            </a:r>
            <a:r>
              <a:rPr lang="es-ES" sz="2800" dirty="0"/>
              <a:t> nombre, </a:t>
            </a:r>
            <a:r>
              <a:rPr lang="es-ES" sz="2800" dirty="0" err="1"/>
              <a:t>int</a:t>
            </a:r>
            <a:r>
              <a:rPr lang="es-ES" sz="2800" dirty="0"/>
              <a:t> </a:t>
            </a:r>
            <a:r>
              <a:rPr lang="es-ES" sz="2800" dirty="0" err="1"/>
              <a:t>edat,String</a:t>
            </a:r>
            <a:r>
              <a:rPr lang="es-ES" sz="2800" dirty="0"/>
              <a:t> </a:t>
            </a:r>
            <a:r>
              <a:rPr lang="es-ES" sz="2800" dirty="0" err="1"/>
              <a:t>dni</a:t>
            </a:r>
            <a:r>
              <a:rPr lang="es-ES" sz="2800" dirty="0"/>
              <a:t>) </a:t>
            </a:r>
            <a:r>
              <a:rPr lang="es-ES" sz="2800" b="1" dirty="0" err="1">
                <a:solidFill>
                  <a:srgbClr val="002060"/>
                </a:solidFill>
              </a:rPr>
              <a:t>throws</a:t>
            </a:r>
            <a:r>
              <a:rPr lang="es-ES" sz="2800" b="1" dirty="0">
                <a:solidFill>
                  <a:srgbClr val="002060"/>
                </a:solidFill>
              </a:rPr>
              <a:t> </a:t>
            </a:r>
            <a:r>
              <a:rPr lang="es-ES" sz="2800" b="1" dirty="0" err="1">
                <a:solidFill>
                  <a:srgbClr val="002060"/>
                </a:solidFill>
              </a:rPr>
              <a:t>EdadIncorrecta</a:t>
            </a:r>
            <a:r>
              <a:rPr lang="es-ES" sz="2800" b="1" dirty="0">
                <a:solidFill>
                  <a:srgbClr val="002060"/>
                </a:solidFill>
              </a:rPr>
              <a:t>, </a:t>
            </a:r>
            <a:r>
              <a:rPr lang="es-ES" sz="2800" b="1" dirty="0" err="1">
                <a:solidFill>
                  <a:srgbClr val="002060"/>
                </a:solidFill>
              </a:rPr>
              <a:t>DniIncorrecto</a:t>
            </a:r>
            <a:r>
              <a:rPr lang="es-ES" sz="2800" b="1" dirty="0">
                <a:solidFill>
                  <a:srgbClr val="002060"/>
                </a:solidFill>
              </a:rPr>
              <a:t>, </a:t>
            </a:r>
            <a:r>
              <a:rPr lang="es-ES" sz="2800" b="1" dirty="0" err="1">
                <a:solidFill>
                  <a:srgbClr val="002060"/>
                </a:solidFill>
              </a:rPr>
              <a:t>NombreIncorrecto</a:t>
            </a:r>
            <a:r>
              <a:rPr lang="es-ES" sz="2800" b="1" dirty="0">
                <a:solidFill>
                  <a:srgbClr val="002060"/>
                </a:solidFill>
              </a:rPr>
              <a:t> </a:t>
            </a:r>
            <a:r>
              <a:rPr lang="es-ES" sz="2800" dirty="0"/>
              <a:t>{ </a:t>
            </a:r>
          </a:p>
          <a:p>
            <a:r>
              <a:rPr lang="es-ES" sz="2800" dirty="0"/>
              <a:t>		</a:t>
            </a:r>
            <a:r>
              <a:rPr lang="es-ES" sz="2800" dirty="0" err="1"/>
              <a:t>setNombre</a:t>
            </a:r>
            <a:r>
              <a:rPr lang="es-ES" sz="2800" dirty="0"/>
              <a:t>(nombre);</a:t>
            </a:r>
          </a:p>
          <a:p>
            <a:r>
              <a:rPr lang="es-ES" sz="2800" dirty="0"/>
              <a:t>		</a:t>
            </a:r>
            <a:r>
              <a:rPr lang="es-ES" sz="2800" dirty="0" err="1"/>
              <a:t>setEdad</a:t>
            </a:r>
            <a:r>
              <a:rPr lang="es-ES" sz="2800" dirty="0"/>
              <a:t>(</a:t>
            </a:r>
            <a:r>
              <a:rPr lang="es-ES" sz="2800" dirty="0" err="1"/>
              <a:t>edat</a:t>
            </a:r>
            <a:r>
              <a:rPr lang="es-ES" sz="2800" dirty="0"/>
              <a:t>);</a:t>
            </a:r>
          </a:p>
          <a:p>
            <a:r>
              <a:rPr lang="es-ES" sz="2800" dirty="0"/>
              <a:t>		</a:t>
            </a:r>
            <a:r>
              <a:rPr lang="es-ES" sz="2800" dirty="0" err="1"/>
              <a:t>setDni</a:t>
            </a:r>
            <a:r>
              <a:rPr lang="es-ES" sz="2800" dirty="0"/>
              <a:t>(</a:t>
            </a:r>
            <a:r>
              <a:rPr lang="es-ES" sz="2800" dirty="0" err="1"/>
              <a:t>dni</a:t>
            </a:r>
            <a:r>
              <a:rPr lang="es-ES" sz="2800" dirty="0"/>
              <a:t>);</a:t>
            </a:r>
          </a:p>
          <a:p>
            <a:r>
              <a:rPr lang="es-ES" sz="2800" dirty="0"/>
              <a:t>	}</a:t>
            </a:r>
          </a:p>
          <a:p>
            <a:r>
              <a:rPr lang="es-ES" sz="2800" dirty="0"/>
              <a:t>	.... // </a:t>
            </a:r>
            <a:r>
              <a:rPr lang="es-ES" sz="2800" dirty="0" err="1"/>
              <a:t>getters</a:t>
            </a:r>
            <a:endParaRPr lang="es-ES" sz="2800" dirty="0"/>
          </a:p>
          <a:p>
            <a:r>
              <a:rPr lang="es-ES" sz="2800" dirty="0"/>
              <a:t>	</a:t>
            </a:r>
            <a:r>
              <a:rPr lang="es-ES" sz="2800" dirty="0" err="1"/>
              <a:t>public</a:t>
            </a:r>
            <a:r>
              <a:rPr lang="es-ES" sz="2800" dirty="0"/>
              <a:t> </a:t>
            </a:r>
            <a:r>
              <a:rPr lang="es-ES" sz="2800" dirty="0" err="1"/>
              <a:t>void</a:t>
            </a:r>
            <a:r>
              <a:rPr lang="es-ES" sz="2800" dirty="0"/>
              <a:t> </a:t>
            </a:r>
            <a:r>
              <a:rPr lang="es-ES" sz="2800" dirty="0" err="1"/>
              <a:t>setDni</a:t>
            </a:r>
            <a:r>
              <a:rPr lang="es-ES" sz="2800" dirty="0"/>
              <a:t>(</a:t>
            </a:r>
            <a:r>
              <a:rPr lang="es-ES" sz="2800" dirty="0" err="1"/>
              <a:t>String</a:t>
            </a:r>
            <a:r>
              <a:rPr lang="es-ES" sz="2800" dirty="0"/>
              <a:t> </a:t>
            </a:r>
            <a:r>
              <a:rPr lang="es-ES" sz="2800" dirty="0" err="1"/>
              <a:t>dni</a:t>
            </a:r>
            <a:r>
              <a:rPr lang="es-ES" sz="2800" dirty="0"/>
              <a:t>) </a:t>
            </a:r>
            <a:r>
              <a:rPr lang="es-ES" sz="2800" b="1" dirty="0" err="1">
                <a:solidFill>
                  <a:srgbClr val="002060"/>
                </a:solidFill>
              </a:rPr>
              <a:t>throws</a:t>
            </a:r>
            <a:r>
              <a:rPr lang="es-ES" sz="2800" b="1" dirty="0">
                <a:solidFill>
                  <a:srgbClr val="002060"/>
                </a:solidFill>
              </a:rPr>
              <a:t> </a:t>
            </a:r>
            <a:r>
              <a:rPr lang="es-ES" sz="2800" b="1" dirty="0" err="1">
                <a:solidFill>
                  <a:srgbClr val="002060"/>
                </a:solidFill>
              </a:rPr>
              <a:t>DniIncorrecto</a:t>
            </a:r>
            <a:r>
              <a:rPr lang="es-ES" sz="2800" dirty="0"/>
              <a:t>{</a:t>
            </a:r>
          </a:p>
          <a:p>
            <a:r>
              <a:rPr lang="es-ES" sz="2800" dirty="0"/>
              <a:t>		</a:t>
            </a:r>
            <a:r>
              <a:rPr lang="es-ES" sz="2800" dirty="0" err="1"/>
              <a:t>if</a:t>
            </a:r>
            <a:r>
              <a:rPr lang="es-ES" sz="2800" dirty="0"/>
              <a:t>(</a:t>
            </a:r>
            <a:r>
              <a:rPr lang="es-ES" sz="2800" dirty="0" err="1"/>
              <a:t>dni</a:t>
            </a:r>
            <a:r>
              <a:rPr lang="es-ES" sz="2800" dirty="0"/>
              <a:t>.________()!=9){</a:t>
            </a:r>
          </a:p>
          <a:p>
            <a:r>
              <a:rPr lang="es-ES" sz="2800" dirty="0"/>
              <a:t>			</a:t>
            </a:r>
            <a:r>
              <a:rPr lang="es-ES" sz="2800" dirty="0" err="1"/>
              <a:t>throw</a:t>
            </a:r>
            <a:r>
              <a:rPr lang="es-ES" sz="2800" dirty="0"/>
              <a:t> new ___________();</a:t>
            </a:r>
          </a:p>
          <a:p>
            <a:r>
              <a:rPr lang="es-ES" sz="2800" dirty="0"/>
              <a:t>		}</a:t>
            </a:r>
          </a:p>
          <a:p>
            <a:r>
              <a:rPr lang="es-ES" sz="2800" dirty="0"/>
              <a:t>		</a:t>
            </a:r>
            <a:r>
              <a:rPr lang="es-ES" sz="2800" dirty="0" err="1"/>
              <a:t>this.dni</a:t>
            </a:r>
            <a:r>
              <a:rPr lang="es-ES" sz="2800" dirty="0"/>
              <a:t> = </a:t>
            </a:r>
            <a:r>
              <a:rPr lang="es-ES" sz="2800" dirty="0" err="1"/>
              <a:t>dni</a:t>
            </a:r>
            <a:r>
              <a:rPr lang="es-ES" sz="2800" dirty="0"/>
              <a:t>;</a:t>
            </a:r>
          </a:p>
          <a:p>
            <a:r>
              <a:rPr lang="es-ES" sz="2800" dirty="0"/>
              <a:t>	}</a:t>
            </a:r>
          </a:p>
          <a:p>
            <a:r>
              <a:rPr lang="es-ES" sz="3200" dirty="0"/>
              <a:t>	</a:t>
            </a:r>
          </a:p>
        </p:txBody>
      </p:sp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2E904557-18AE-4B00-BE89-DF14028EF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59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9984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6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7788351-EC2D-4ED9-989A-986602C0E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069"/>
          <a:stretch/>
        </p:blipFill>
        <p:spPr>
          <a:xfrm>
            <a:off x="1271464" y="1484784"/>
            <a:ext cx="10639849" cy="32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75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5. Práctica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6B99DF-894D-42F9-9FE4-4907BAC88F72}"/>
              </a:ext>
            </a:extLst>
          </p:cNvPr>
          <p:cNvSpPr/>
          <p:nvPr/>
        </p:nvSpPr>
        <p:spPr>
          <a:xfrm>
            <a:off x="1055440" y="1124744"/>
            <a:ext cx="10729192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700" dirty="0" err="1"/>
              <a:t>public</a:t>
            </a:r>
            <a:r>
              <a:rPr lang="es-ES" sz="2700" dirty="0"/>
              <a:t> </a:t>
            </a:r>
            <a:r>
              <a:rPr lang="es-ES" sz="2700" dirty="0" err="1"/>
              <a:t>void</a:t>
            </a:r>
            <a:r>
              <a:rPr lang="es-ES" sz="2700" dirty="0"/>
              <a:t> </a:t>
            </a:r>
            <a:r>
              <a:rPr lang="es-ES" sz="2700" dirty="0" err="1"/>
              <a:t>setNombre</a:t>
            </a:r>
            <a:r>
              <a:rPr lang="es-ES" sz="2700" dirty="0"/>
              <a:t>(</a:t>
            </a:r>
            <a:r>
              <a:rPr lang="es-ES" sz="2700" dirty="0" err="1"/>
              <a:t>String</a:t>
            </a:r>
            <a:r>
              <a:rPr lang="es-ES" sz="2700" dirty="0"/>
              <a:t> nombre) </a:t>
            </a:r>
            <a:r>
              <a:rPr lang="es-ES" sz="2700" b="1" dirty="0" err="1">
                <a:solidFill>
                  <a:srgbClr val="002060"/>
                </a:solidFill>
              </a:rPr>
              <a:t>throws</a:t>
            </a:r>
            <a:r>
              <a:rPr lang="es-ES" sz="2700" b="1" dirty="0">
                <a:solidFill>
                  <a:srgbClr val="002060"/>
                </a:solidFill>
              </a:rPr>
              <a:t> </a:t>
            </a:r>
            <a:r>
              <a:rPr lang="es-ES" sz="2700" b="1" dirty="0" err="1">
                <a:solidFill>
                  <a:srgbClr val="002060"/>
                </a:solidFill>
              </a:rPr>
              <a:t>NombreIncorrecto</a:t>
            </a:r>
            <a:r>
              <a:rPr lang="es-ES" sz="2700" b="1" dirty="0">
                <a:solidFill>
                  <a:srgbClr val="002060"/>
                </a:solidFill>
              </a:rPr>
              <a:t> </a:t>
            </a:r>
            <a:r>
              <a:rPr lang="es-ES" sz="2700" dirty="0"/>
              <a:t>{</a:t>
            </a:r>
          </a:p>
          <a:p>
            <a:r>
              <a:rPr lang="es-ES" sz="2700" dirty="0"/>
              <a:t>	</a:t>
            </a:r>
            <a:r>
              <a:rPr lang="es-ES" sz="2700" dirty="0" err="1"/>
              <a:t>if</a:t>
            </a:r>
            <a:r>
              <a:rPr lang="es-ES" sz="2700" dirty="0"/>
              <a:t>(nombre._________()&lt;3){</a:t>
            </a:r>
          </a:p>
          <a:p>
            <a:r>
              <a:rPr lang="es-ES" sz="2700" dirty="0"/>
              <a:t>			</a:t>
            </a:r>
            <a:r>
              <a:rPr lang="es-ES" sz="2700" dirty="0" err="1"/>
              <a:t>throw</a:t>
            </a:r>
            <a:r>
              <a:rPr lang="es-ES" sz="2700" dirty="0"/>
              <a:t> new ____("El nombre debe tener </a:t>
            </a:r>
            <a:r>
              <a:rPr lang="es-ES" sz="2700" dirty="0" err="1"/>
              <a:t>minimo</a:t>
            </a:r>
            <a:r>
              <a:rPr lang="es-ES" sz="2700" dirty="0"/>
              <a:t> 3 letras");</a:t>
            </a:r>
          </a:p>
          <a:p>
            <a:r>
              <a:rPr lang="es-ES" sz="2700" dirty="0"/>
              <a:t>		}</a:t>
            </a:r>
          </a:p>
          <a:p>
            <a:r>
              <a:rPr lang="es-ES" sz="2700" dirty="0"/>
              <a:t>		</a:t>
            </a:r>
            <a:r>
              <a:rPr lang="es-ES" sz="2700" dirty="0" err="1"/>
              <a:t>if</a:t>
            </a:r>
            <a:r>
              <a:rPr lang="es-ES" sz="2700" dirty="0"/>
              <a:t>(</a:t>
            </a:r>
            <a:r>
              <a:rPr lang="es-ES" sz="2700" dirty="0" err="1"/>
              <a:t>nombre.matches</a:t>
            </a:r>
            <a:r>
              <a:rPr lang="es-ES" sz="2700" dirty="0"/>
              <a:t>(“_______”)){</a:t>
            </a:r>
          </a:p>
          <a:p>
            <a:r>
              <a:rPr lang="es-ES" sz="2700" dirty="0"/>
              <a:t>			</a:t>
            </a:r>
            <a:r>
              <a:rPr lang="es-ES" sz="2700" dirty="0" err="1"/>
              <a:t>throw</a:t>
            </a:r>
            <a:r>
              <a:rPr lang="es-ES" sz="2700" dirty="0"/>
              <a:t> new _______("El nombre no puede tener </a:t>
            </a:r>
            <a:r>
              <a:rPr lang="es-ES" sz="2700" dirty="0" err="1"/>
              <a:t>digitos</a:t>
            </a:r>
            <a:r>
              <a:rPr lang="es-ES" sz="2700" dirty="0"/>
              <a:t>");</a:t>
            </a:r>
          </a:p>
          <a:p>
            <a:r>
              <a:rPr lang="es-ES" sz="2700" dirty="0"/>
              <a:t>		}</a:t>
            </a:r>
          </a:p>
          <a:p>
            <a:r>
              <a:rPr lang="es-ES" sz="2700" dirty="0"/>
              <a:t>		</a:t>
            </a:r>
            <a:r>
              <a:rPr lang="es-ES" sz="2700" dirty="0" err="1"/>
              <a:t>this.nombre</a:t>
            </a:r>
            <a:r>
              <a:rPr lang="es-ES" sz="2700" dirty="0"/>
              <a:t> = __________;</a:t>
            </a:r>
          </a:p>
          <a:p>
            <a:r>
              <a:rPr lang="es-ES" sz="2700" dirty="0"/>
              <a:t>	}</a:t>
            </a:r>
          </a:p>
          <a:p>
            <a:r>
              <a:rPr lang="es-ES" sz="2700" dirty="0"/>
              <a:t>	……</a:t>
            </a:r>
          </a:p>
          <a:p>
            <a:r>
              <a:rPr lang="es-ES" sz="2700" dirty="0"/>
              <a:t>}	</a:t>
            </a:r>
          </a:p>
        </p:txBody>
      </p:sp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9D7394B9-E061-4E99-B23C-C86B41DB3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60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01853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5. NombreIncorrecto.java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6B99DF-894D-42F9-9FE4-4907BAC88F72}"/>
              </a:ext>
            </a:extLst>
          </p:cNvPr>
          <p:cNvSpPr/>
          <p:nvPr/>
        </p:nvSpPr>
        <p:spPr>
          <a:xfrm>
            <a:off x="1176906" y="3717032"/>
            <a:ext cx="1072919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/>
              <a:t>package</a:t>
            </a:r>
            <a:r>
              <a:rPr lang="es-ES" sz="2400" dirty="0"/>
              <a:t> actividad07.exceptions;</a:t>
            </a:r>
          </a:p>
          <a:p>
            <a:endParaRPr lang="es-ES" sz="2400" dirty="0"/>
          </a:p>
          <a:p>
            <a:r>
              <a:rPr lang="es-ES" sz="2400" dirty="0" err="1"/>
              <a:t>public</a:t>
            </a:r>
            <a:r>
              <a:rPr lang="es-ES" sz="2400" dirty="0"/>
              <a:t> </a:t>
            </a:r>
            <a:r>
              <a:rPr lang="es-ES" sz="2400" dirty="0" err="1"/>
              <a:t>class</a:t>
            </a:r>
            <a:r>
              <a:rPr lang="es-ES" sz="2400" dirty="0"/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NombreIncorrecto</a:t>
            </a:r>
            <a:r>
              <a:rPr lang="es-ES" sz="2400" dirty="0"/>
              <a:t> </a:t>
            </a:r>
            <a:r>
              <a:rPr lang="es-ES" sz="2400" b="1" dirty="0" err="1"/>
              <a:t>extends</a:t>
            </a:r>
            <a:r>
              <a:rPr lang="es-ES" sz="2400" b="1" dirty="0"/>
              <a:t> </a:t>
            </a:r>
            <a:r>
              <a:rPr lang="es-ES" sz="2400" b="1" dirty="0" err="1"/>
              <a:t>Exception</a:t>
            </a:r>
            <a:r>
              <a:rPr lang="es-ES" sz="2400" b="1" dirty="0"/>
              <a:t> </a:t>
            </a:r>
            <a:r>
              <a:rPr lang="es-ES" sz="2400" dirty="0"/>
              <a:t>{</a:t>
            </a:r>
          </a:p>
          <a:p>
            <a:r>
              <a:rPr lang="es-ES" sz="2400" dirty="0"/>
              <a:t>    </a:t>
            </a:r>
            <a:r>
              <a:rPr lang="es-ES" sz="2400" dirty="0" err="1"/>
              <a:t>public</a:t>
            </a:r>
            <a:r>
              <a:rPr lang="es-ES" sz="2400" dirty="0"/>
              <a:t> </a:t>
            </a:r>
            <a:r>
              <a:rPr lang="es-ES" sz="2400" dirty="0" err="1"/>
              <a:t>NombreIncorrecto</a:t>
            </a:r>
            <a:r>
              <a:rPr lang="es-ES" sz="2400" dirty="0"/>
              <a:t>(_____________){</a:t>
            </a:r>
          </a:p>
          <a:p>
            <a:r>
              <a:rPr lang="es-ES" sz="2400" dirty="0"/>
              <a:t>        super(_________);</a:t>
            </a:r>
          </a:p>
          <a:p>
            <a:r>
              <a:rPr lang="es-ES" sz="2400" dirty="0"/>
              <a:t>    }</a:t>
            </a:r>
          </a:p>
          <a:p>
            <a:r>
              <a:rPr lang="es-ES" sz="2400" dirty="0"/>
              <a:t>}</a:t>
            </a:r>
            <a:endParaRPr lang="es-ES" sz="28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31416D9-12D9-4CD5-B972-25E8C2CF1102}"/>
              </a:ext>
            </a:extLst>
          </p:cNvPr>
          <p:cNvSpPr/>
          <p:nvPr/>
        </p:nvSpPr>
        <p:spPr>
          <a:xfrm>
            <a:off x="1176906" y="1381267"/>
            <a:ext cx="103196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/>
              <a:t>3.	Crea una excepción propia </a:t>
            </a:r>
            <a:r>
              <a:rPr lang="es-ES" sz="2400" dirty="0" err="1"/>
              <a:t>NombreIncorrecto</a:t>
            </a:r>
            <a:r>
              <a:rPr lang="es-ES" sz="2400" dirty="0"/>
              <a:t> que se lance con el mensaje “El nombre debe tener mínimo 3 letras" o bien "El nombre no puede tener dígitos" en el método </a:t>
            </a:r>
            <a:r>
              <a:rPr lang="es-ES" sz="2400" dirty="0" err="1"/>
              <a:t>setNombre</a:t>
            </a:r>
            <a:r>
              <a:rPr lang="es-ES" sz="2400" dirty="0"/>
              <a:t> de Persona cuando el nombre tenga menos de 3 letras o contenga algún número respectivamente. </a:t>
            </a:r>
            <a:endParaRPr lang="ca-ES" sz="2400" dirty="0"/>
          </a:p>
        </p:txBody>
      </p:sp>
      <p:sp>
        <p:nvSpPr>
          <p:cNvPr id="6" name="Marcador de número de diapositiva 13">
            <a:extLst>
              <a:ext uri="{FF2B5EF4-FFF2-40B4-BE49-F238E27FC236}">
                <a16:creationId xmlns:a16="http://schemas.microsoft.com/office/drawing/2014/main" id="{615B5D72-4ECF-4478-89F2-7FC9D6AF1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61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76886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5. DniIncorrecto.java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6B99DF-894D-42F9-9FE4-4907BAC88F72}"/>
              </a:ext>
            </a:extLst>
          </p:cNvPr>
          <p:cNvSpPr/>
          <p:nvPr/>
        </p:nvSpPr>
        <p:spPr>
          <a:xfrm>
            <a:off x="1176906" y="3717032"/>
            <a:ext cx="1072919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 err="1"/>
              <a:t>package</a:t>
            </a:r>
            <a:r>
              <a:rPr lang="es-ES" sz="2800" dirty="0"/>
              <a:t> actividad07.exceptions;</a:t>
            </a:r>
          </a:p>
          <a:p>
            <a:r>
              <a:rPr lang="es-ES" sz="2800" dirty="0" err="1"/>
              <a:t>public</a:t>
            </a:r>
            <a:r>
              <a:rPr lang="es-ES" sz="2800" dirty="0"/>
              <a:t> </a:t>
            </a:r>
            <a:r>
              <a:rPr lang="es-ES" sz="2800" dirty="0" err="1"/>
              <a:t>class</a:t>
            </a:r>
            <a:r>
              <a:rPr lang="es-ES" sz="2800" dirty="0"/>
              <a:t> </a:t>
            </a:r>
            <a:r>
              <a:rPr lang="es-ES" sz="2800" dirty="0" err="1"/>
              <a:t>DniIncorrecto</a:t>
            </a:r>
            <a:r>
              <a:rPr lang="es-ES" sz="2800" dirty="0"/>
              <a:t> ____________{</a:t>
            </a:r>
          </a:p>
          <a:p>
            <a:r>
              <a:rPr lang="es-ES" sz="2800" dirty="0"/>
              <a:t>    </a:t>
            </a:r>
            <a:r>
              <a:rPr lang="es-ES" sz="2800" dirty="0" err="1"/>
              <a:t>public</a:t>
            </a:r>
            <a:r>
              <a:rPr lang="es-ES" sz="2800" dirty="0"/>
              <a:t> </a:t>
            </a:r>
            <a:r>
              <a:rPr lang="es-ES" sz="2800" dirty="0" err="1"/>
              <a:t>DniIncorrecto</a:t>
            </a:r>
            <a:r>
              <a:rPr lang="es-ES" sz="2800" dirty="0"/>
              <a:t>(){</a:t>
            </a:r>
          </a:p>
          <a:p>
            <a:r>
              <a:rPr lang="es-ES" sz="2800" dirty="0"/>
              <a:t>        super(“_______________");</a:t>
            </a:r>
          </a:p>
          <a:p>
            <a:r>
              <a:rPr lang="es-ES" sz="2800" dirty="0"/>
              <a:t>    }</a:t>
            </a:r>
          </a:p>
          <a:p>
            <a:r>
              <a:rPr lang="es-ES" sz="2800" dirty="0"/>
              <a:t>}</a:t>
            </a:r>
            <a:endParaRPr lang="es-ES" sz="32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31416D9-12D9-4CD5-B972-25E8C2CF1102}"/>
              </a:ext>
            </a:extLst>
          </p:cNvPr>
          <p:cNvSpPr/>
          <p:nvPr/>
        </p:nvSpPr>
        <p:spPr>
          <a:xfrm>
            <a:off x="1176906" y="1124139"/>
            <a:ext cx="103196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2800" dirty="0"/>
              <a:t>4. Crea una excepción propia </a:t>
            </a:r>
            <a:r>
              <a:rPr lang="es-ES" sz="2800" b="1" dirty="0" err="1"/>
              <a:t>DniIncorrecto</a:t>
            </a:r>
            <a:r>
              <a:rPr lang="es-ES" sz="2800" dirty="0"/>
              <a:t> que se lance con el mensaje "El DNI ha de ser una </a:t>
            </a:r>
            <a:r>
              <a:rPr lang="es-ES" sz="2800" dirty="0" err="1"/>
              <a:t>string</a:t>
            </a:r>
            <a:r>
              <a:rPr lang="es-ES" sz="2800" dirty="0"/>
              <a:t> de 9 valores" en el método </a:t>
            </a:r>
            <a:r>
              <a:rPr lang="es-ES" sz="2800" b="1" dirty="0" err="1"/>
              <a:t>setDni</a:t>
            </a:r>
            <a:r>
              <a:rPr lang="es-ES" sz="2800" dirty="0"/>
              <a:t> de Persona cuando el </a:t>
            </a:r>
            <a:r>
              <a:rPr lang="es-ES" sz="2800" dirty="0" err="1"/>
              <a:t>dni</a:t>
            </a:r>
            <a:r>
              <a:rPr lang="es-ES" sz="2800" dirty="0"/>
              <a:t> no sea una </a:t>
            </a:r>
            <a:r>
              <a:rPr lang="es-ES" sz="2800" dirty="0" err="1"/>
              <a:t>string</a:t>
            </a:r>
            <a:r>
              <a:rPr lang="es-ES" sz="2800" dirty="0"/>
              <a:t> de longitud 9 (no hace falta hacer más comprobaciones para el DNI). </a:t>
            </a:r>
            <a:endParaRPr lang="ca-ES" sz="2800" dirty="0"/>
          </a:p>
        </p:txBody>
      </p:sp>
      <p:sp>
        <p:nvSpPr>
          <p:cNvPr id="6" name="Marcador de número de diapositiva 13">
            <a:extLst>
              <a:ext uri="{FF2B5EF4-FFF2-40B4-BE49-F238E27FC236}">
                <a16:creationId xmlns:a16="http://schemas.microsoft.com/office/drawing/2014/main" id="{356F89CE-13C2-4BDB-832A-162ADD9ED4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62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20730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5. 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31416D9-12D9-4CD5-B972-25E8C2CF1102}"/>
              </a:ext>
            </a:extLst>
          </p:cNvPr>
          <p:cNvSpPr/>
          <p:nvPr/>
        </p:nvSpPr>
        <p:spPr>
          <a:xfrm>
            <a:off x="1176906" y="1124139"/>
            <a:ext cx="1031969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2800" dirty="0"/>
              <a:t>5. Crea una clase </a:t>
            </a:r>
            <a:r>
              <a:rPr lang="es-ES" sz="2800" dirty="0" err="1"/>
              <a:t>GestionaPersonas</a:t>
            </a:r>
            <a:r>
              <a:rPr lang="es-ES" sz="2800" dirty="0"/>
              <a:t> que al ejecutarse:</a:t>
            </a:r>
          </a:p>
          <a:p>
            <a:pPr marL="514350" lvl="0" indent="-514350">
              <a:buAutoNum type="alphaLcPeriod"/>
            </a:pPr>
            <a:r>
              <a:rPr lang="es-ES" sz="2800" dirty="0"/>
              <a:t>Defina una </a:t>
            </a:r>
            <a:r>
              <a:rPr lang="es-ES" sz="2800" dirty="0" err="1"/>
              <a:t>HashMap</a:t>
            </a:r>
            <a:r>
              <a:rPr lang="es-ES" sz="2800" dirty="0"/>
              <a:t> de nombre “trabajadores” para almacenar un grupo de trabajadores según su DNI (</a:t>
            </a:r>
            <a:r>
              <a:rPr lang="es-ES" sz="2800" dirty="0" err="1"/>
              <a:t>String</a:t>
            </a:r>
            <a:r>
              <a:rPr lang="es-ES" sz="2800" dirty="0"/>
              <a:t>) y añada dos nuevas personas a “trabajadores” con valores establecidos por el programador.</a:t>
            </a:r>
          </a:p>
          <a:p>
            <a:pPr marL="514350" lvl="0" indent="-514350">
              <a:buAutoNum type="alphaLcPeriod"/>
            </a:pPr>
            <a:r>
              <a:rPr lang="es-ES" sz="2800" dirty="0"/>
              <a:t>Defina una </a:t>
            </a:r>
            <a:r>
              <a:rPr lang="es-ES" sz="2800" dirty="0" err="1"/>
              <a:t>HashMap</a:t>
            </a:r>
            <a:r>
              <a:rPr lang="es-ES" sz="2800" dirty="0"/>
              <a:t> de nombre “trabajadores” para almacenar un grupo de trabajadores según su DNI (</a:t>
            </a:r>
            <a:r>
              <a:rPr lang="es-ES" sz="2800" dirty="0" err="1"/>
              <a:t>String</a:t>
            </a:r>
            <a:r>
              <a:rPr lang="es-ES" sz="2800" dirty="0"/>
              <a:t>) y añada dos nuevas personas a “trabajadores” con valores establecidos por el programador.</a:t>
            </a:r>
          </a:p>
          <a:p>
            <a:pPr marL="514350" lvl="0" indent="-514350">
              <a:buAutoNum type="alphaLcPeriod"/>
            </a:pPr>
            <a:r>
              <a:rPr lang="es-ES" sz="2800" dirty="0"/>
              <a:t>Defina una </a:t>
            </a:r>
            <a:r>
              <a:rPr lang="es-ES" sz="2800" dirty="0" err="1"/>
              <a:t>ArrayList</a:t>
            </a:r>
            <a:r>
              <a:rPr lang="es-ES" sz="2800" dirty="0"/>
              <a:t> de nombre “</a:t>
            </a:r>
            <a:r>
              <a:rPr lang="es-ES" sz="2800" dirty="0" err="1"/>
              <a:t>grupoTrabajo</a:t>
            </a:r>
            <a:r>
              <a:rPr lang="es-ES" sz="2800" dirty="0"/>
              <a:t>” para almacenar las personas que formarán parte del grupo de trabajo.</a:t>
            </a:r>
          </a:p>
          <a:p>
            <a:pPr marL="514350" lvl="0" indent="-514350">
              <a:buAutoNum type="alphaLcPeriod"/>
            </a:pPr>
            <a:r>
              <a:rPr lang="es-ES" sz="2800" dirty="0"/>
              <a:t>Muestre un menú</a:t>
            </a:r>
            <a:endParaRPr lang="ca-ES" sz="2800" dirty="0"/>
          </a:p>
        </p:txBody>
      </p:sp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B7D939A8-7452-49A3-B7BC-C0FB8D865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63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76495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5. GestionaPersonas.java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31416D9-12D9-4CD5-B972-25E8C2CF1102}"/>
              </a:ext>
            </a:extLst>
          </p:cNvPr>
          <p:cNvSpPr/>
          <p:nvPr/>
        </p:nvSpPr>
        <p:spPr>
          <a:xfrm>
            <a:off x="1176906" y="1124139"/>
            <a:ext cx="1031969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2800" dirty="0" err="1"/>
              <a:t>package</a:t>
            </a:r>
            <a:r>
              <a:rPr lang="es-ES" sz="2800" dirty="0"/>
              <a:t> actividad07;</a:t>
            </a:r>
          </a:p>
          <a:p>
            <a:pPr lvl="0"/>
            <a:endParaRPr lang="es-ES" sz="2800" dirty="0"/>
          </a:p>
          <a:p>
            <a:pPr lvl="0"/>
            <a:r>
              <a:rPr lang="es-ES" sz="2800" dirty="0" err="1"/>
              <a:t>import</a:t>
            </a:r>
            <a:r>
              <a:rPr lang="es-ES" sz="2800" dirty="0"/>
              <a:t> java.io.*;</a:t>
            </a:r>
          </a:p>
          <a:p>
            <a:pPr lvl="0"/>
            <a:r>
              <a:rPr lang="es-ES" sz="2800" dirty="0" err="1"/>
              <a:t>import</a:t>
            </a:r>
            <a:r>
              <a:rPr lang="es-ES" sz="2800" dirty="0"/>
              <a:t> </a:t>
            </a:r>
            <a:r>
              <a:rPr lang="es-ES" sz="2800" dirty="0" err="1"/>
              <a:t>java.util</a:t>
            </a:r>
            <a:r>
              <a:rPr lang="es-ES" sz="2800" dirty="0"/>
              <a:t>.*;</a:t>
            </a:r>
          </a:p>
          <a:p>
            <a:pPr lvl="0"/>
            <a:r>
              <a:rPr lang="es-ES" sz="2800" dirty="0" err="1"/>
              <a:t>import</a:t>
            </a:r>
            <a:r>
              <a:rPr lang="es-ES" sz="2800" dirty="0"/>
              <a:t> </a:t>
            </a:r>
            <a:r>
              <a:rPr lang="es-ES" sz="2800" dirty="0" err="1"/>
              <a:t>java.util.HashMap</a:t>
            </a:r>
            <a:r>
              <a:rPr lang="es-ES" sz="2800" dirty="0"/>
              <a:t>;</a:t>
            </a:r>
          </a:p>
          <a:p>
            <a:pPr lvl="0"/>
            <a:r>
              <a:rPr lang="es-ES" sz="2800" dirty="0" err="1"/>
              <a:t>import</a:t>
            </a:r>
            <a:r>
              <a:rPr lang="es-ES" sz="2800" dirty="0"/>
              <a:t> </a:t>
            </a:r>
            <a:r>
              <a:rPr lang="es-ES" sz="2800" dirty="0" err="1"/>
              <a:t>java.util.Iterator</a:t>
            </a:r>
            <a:r>
              <a:rPr lang="es-ES" sz="2800" dirty="0"/>
              <a:t>;</a:t>
            </a:r>
          </a:p>
          <a:p>
            <a:pPr lvl="0"/>
            <a:endParaRPr lang="es-ES" sz="2800" dirty="0"/>
          </a:p>
          <a:p>
            <a:pPr lvl="0"/>
            <a:r>
              <a:rPr lang="es-ES" sz="2800" dirty="0" err="1"/>
              <a:t>import</a:t>
            </a:r>
            <a:r>
              <a:rPr lang="es-ES" sz="2800" dirty="0"/>
              <a:t> actividad07.Persona;</a:t>
            </a:r>
          </a:p>
          <a:p>
            <a:pPr lvl="0"/>
            <a:r>
              <a:rPr lang="es-ES" sz="2800" dirty="0" err="1"/>
              <a:t>import</a:t>
            </a:r>
            <a:r>
              <a:rPr lang="es-ES" sz="2800" dirty="0"/>
              <a:t> actividad07.exceptions.*;</a:t>
            </a:r>
          </a:p>
          <a:p>
            <a:pPr lvl="0"/>
            <a:r>
              <a:rPr lang="es-ES" sz="2800" dirty="0" err="1"/>
              <a:t>import</a:t>
            </a:r>
            <a:r>
              <a:rPr lang="es-ES" sz="2800" dirty="0"/>
              <a:t> actividad07.pideDatos.Pregunta;</a:t>
            </a:r>
            <a:endParaRPr lang="ca-ES" sz="2800" dirty="0"/>
          </a:p>
        </p:txBody>
      </p:sp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E23AE1E4-9FA7-459F-BC48-B6A72965E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64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24207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5. GestionaPersonas.java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31416D9-12D9-4CD5-B972-25E8C2CF1102}"/>
              </a:ext>
            </a:extLst>
          </p:cNvPr>
          <p:cNvSpPr/>
          <p:nvPr/>
        </p:nvSpPr>
        <p:spPr>
          <a:xfrm>
            <a:off x="1176906" y="1124139"/>
            <a:ext cx="1031969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2400" dirty="0" err="1"/>
              <a:t>public</a:t>
            </a:r>
            <a:r>
              <a:rPr lang="es-ES" sz="2400" dirty="0"/>
              <a:t> </a:t>
            </a:r>
            <a:r>
              <a:rPr lang="es-ES" sz="2400" dirty="0" err="1"/>
              <a:t>class</a:t>
            </a:r>
            <a:r>
              <a:rPr lang="es-ES" sz="2400" dirty="0"/>
              <a:t> </a:t>
            </a:r>
            <a:r>
              <a:rPr lang="es-ES" sz="2400" dirty="0" err="1"/>
              <a:t>GestionaPersonas</a:t>
            </a:r>
            <a:r>
              <a:rPr lang="es-ES" sz="2400" dirty="0"/>
              <a:t> {</a:t>
            </a:r>
          </a:p>
          <a:p>
            <a:pPr lvl="0"/>
            <a:r>
              <a:rPr lang="es-ES" sz="2400" dirty="0"/>
              <a:t>    </a:t>
            </a:r>
            <a:r>
              <a:rPr lang="es-ES" sz="2400" dirty="0" err="1"/>
              <a:t>static</a:t>
            </a:r>
            <a:r>
              <a:rPr lang="es-ES" sz="2400" dirty="0"/>
              <a:t> </a:t>
            </a:r>
            <a:r>
              <a:rPr lang="es-ES" sz="2400" dirty="0" err="1"/>
              <a:t>HashMap</a:t>
            </a:r>
            <a:r>
              <a:rPr lang="es-ES" sz="2400" dirty="0"/>
              <a:t>&lt;_____, _____&gt; trabajadores = new </a:t>
            </a:r>
            <a:r>
              <a:rPr lang="es-ES" sz="2400" dirty="0" err="1"/>
              <a:t>HashMap</a:t>
            </a:r>
            <a:r>
              <a:rPr lang="es-ES" sz="2400" dirty="0"/>
              <a:t>&lt;______, _____&gt;();</a:t>
            </a:r>
          </a:p>
          <a:p>
            <a:pPr lvl="0"/>
            <a:r>
              <a:rPr lang="es-ES" sz="2400" dirty="0"/>
              <a:t>    </a:t>
            </a:r>
            <a:r>
              <a:rPr lang="es-ES" sz="2400" dirty="0" err="1"/>
              <a:t>static</a:t>
            </a:r>
            <a:r>
              <a:rPr lang="es-ES" sz="2400" dirty="0"/>
              <a:t> </a:t>
            </a:r>
            <a:r>
              <a:rPr lang="es-ES" sz="2400" dirty="0" err="1"/>
              <a:t>ArrayList</a:t>
            </a:r>
            <a:r>
              <a:rPr lang="es-ES" sz="2400" dirty="0"/>
              <a:t>&lt;_____&gt; </a:t>
            </a:r>
            <a:r>
              <a:rPr lang="es-ES" sz="2400" dirty="0" err="1"/>
              <a:t>grupoTrabajo</a:t>
            </a:r>
            <a:r>
              <a:rPr lang="es-ES" sz="2400" dirty="0"/>
              <a:t> = new </a:t>
            </a:r>
            <a:r>
              <a:rPr lang="es-ES" sz="2400" dirty="0" err="1"/>
              <a:t>ArrayList</a:t>
            </a:r>
            <a:r>
              <a:rPr lang="es-ES" sz="2400" dirty="0"/>
              <a:t>&lt;__&gt;();</a:t>
            </a:r>
          </a:p>
          <a:p>
            <a:pPr lvl="0"/>
            <a:endParaRPr lang="es-ES" sz="2400" dirty="0"/>
          </a:p>
          <a:p>
            <a:pPr lvl="0"/>
            <a:r>
              <a:rPr lang="es-ES" sz="2400" dirty="0"/>
              <a:t>    </a:t>
            </a:r>
            <a:r>
              <a:rPr lang="es-ES" sz="2400" dirty="0" err="1"/>
              <a:t>public</a:t>
            </a:r>
            <a:r>
              <a:rPr lang="es-ES" sz="2400" dirty="0"/>
              <a:t> </a:t>
            </a:r>
            <a:r>
              <a:rPr lang="es-ES" sz="2400" dirty="0" err="1"/>
              <a:t>static</a:t>
            </a:r>
            <a:r>
              <a:rPr lang="es-ES" sz="2400" dirty="0"/>
              <a:t> </a:t>
            </a:r>
            <a:r>
              <a:rPr lang="es-ES" sz="2400" dirty="0" err="1"/>
              <a:t>void</a:t>
            </a:r>
            <a:r>
              <a:rPr lang="es-ES" sz="2400" dirty="0"/>
              <a:t> </a:t>
            </a:r>
            <a:r>
              <a:rPr lang="es-ES" sz="2400" dirty="0" err="1"/>
              <a:t>main</a:t>
            </a:r>
            <a:r>
              <a:rPr lang="es-ES" sz="2400" dirty="0"/>
              <a:t>(</a:t>
            </a:r>
            <a:r>
              <a:rPr lang="es-ES" sz="2400" dirty="0" err="1"/>
              <a:t>String</a:t>
            </a:r>
            <a:r>
              <a:rPr lang="es-ES" sz="2400" dirty="0"/>
              <a:t>[] </a:t>
            </a:r>
            <a:r>
              <a:rPr lang="es-ES" sz="2400" dirty="0" err="1"/>
              <a:t>args</a:t>
            </a:r>
            <a:r>
              <a:rPr lang="es-ES" sz="2400" dirty="0"/>
              <a:t>) {</a:t>
            </a:r>
          </a:p>
          <a:p>
            <a:pPr lvl="0"/>
            <a:r>
              <a:rPr lang="es-ES" sz="2400" dirty="0"/>
              <a:t>        try {</a:t>
            </a:r>
          </a:p>
          <a:p>
            <a:pPr lvl="0"/>
            <a:r>
              <a:rPr lang="es-ES" sz="2400" dirty="0"/>
              <a:t>            </a:t>
            </a:r>
            <a:r>
              <a:rPr lang="es-ES" sz="2400" dirty="0" err="1"/>
              <a:t>trabajadores.put</a:t>
            </a:r>
            <a:r>
              <a:rPr lang="es-ES" sz="2400" dirty="0"/>
              <a:t>(“_____", new Persona(“___", __,“__"));</a:t>
            </a:r>
          </a:p>
          <a:p>
            <a:pPr lvl="0"/>
            <a:r>
              <a:rPr lang="es-ES" sz="2400" dirty="0"/>
              <a:t> 	   </a:t>
            </a:r>
            <a:r>
              <a:rPr lang="es-ES" sz="2400" dirty="0" err="1"/>
              <a:t>trabajadores.put</a:t>
            </a:r>
            <a:r>
              <a:rPr lang="es-ES" sz="2400" dirty="0"/>
              <a:t>(“_____", new Persona(“___", __,“__"));           </a:t>
            </a:r>
          </a:p>
          <a:p>
            <a:pPr lvl="0"/>
            <a:r>
              <a:rPr lang="es-ES" sz="2400" dirty="0"/>
              <a:t>        } </a:t>
            </a:r>
          </a:p>
          <a:p>
            <a:pPr lvl="0"/>
            <a:r>
              <a:rPr lang="es-ES" sz="2400" dirty="0"/>
              <a:t>   catch (</a:t>
            </a:r>
            <a:r>
              <a:rPr lang="es-ES" sz="2400" dirty="0" err="1"/>
              <a:t>EdadIncorrecta</a:t>
            </a:r>
            <a:r>
              <a:rPr lang="es-ES" sz="2400" dirty="0"/>
              <a:t> | </a:t>
            </a:r>
            <a:r>
              <a:rPr lang="es-ES" sz="2400" dirty="0" err="1"/>
              <a:t>DniIncorrecto</a:t>
            </a:r>
            <a:r>
              <a:rPr lang="es-ES" sz="2400" dirty="0"/>
              <a:t> | </a:t>
            </a:r>
            <a:r>
              <a:rPr lang="es-ES" sz="2400" dirty="0" err="1"/>
              <a:t>NombreIncorrecto</a:t>
            </a:r>
            <a:r>
              <a:rPr lang="es-ES" sz="2400" dirty="0"/>
              <a:t> e1) {</a:t>
            </a:r>
          </a:p>
          <a:p>
            <a:pPr lvl="0"/>
            <a:r>
              <a:rPr lang="es-ES" sz="2400" dirty="0"/>
              <a:t>            e1.printStackTrace();</a:t>
            </a:r>
          </a:p>
          <a:p>
            <a:pPr lvl="0"/>
            <a:r>
              <a:rPr lang="es-ES" sz="2400" dirty="0"/>
              <a:t>        }</a:t>
            </a:r>
            <a:endParaRPr lang="ca-ES" sz="2400" dirty="0"/>
          </a:p>
        </p:txBody>
      </p:sp>
      <p:sp>
        <p:nvSpPr>
          <p:cNvPr id="5" name="Globo: línea 4">
            <a:extLst>
              <a:ext uri="{FF2B5EF4-FFF2-40B4-BE49-F238E27FC236}">
                <a16:creationId xmlns:a16="http://schemas.microsoft.com/office/drawing/2014/main" id="{FBC42374-3970-4217-B603-3B99FC4F0CE1}"/>
              </a:ext>
            </a:extLst>
          </p:cNvPr>
          <p:cNvSpPr/>
          <p:nvPr/>
        </p:nvSpPr>
        <p:spPr>
          <a:xfrm>
            <a:off x="6096000" y="5373216"/>
            <a:ext cx="5688632" cy="1484784"/>
          </a:xfrm>
          <a:prstGeom prst="borderCallout1">
            <a:avLst>
              <a:gd name="adj1" fmla="val 25836"/>
              <a:gd name="adj2" fmla="val -2879"/>
              <a:gd name="adj3" fmla="val 9041"/>
              <a:gd name="adj4" fmla="val -151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ysClr val="windowText" lastClr="000000"/>
                </a:solidFill>
              </a:rPr>
              <a:t>Es una herramienta muy simple, pero muy útil para diagnosticar excepciones. </a:t>
            </a:r>
          </a:p>
          <a:p>
            <a:pPr algn="ctr"/>
            <a:r>
              <a:rPr lang="es-ES" sz="2400" dirty="0">
                <a:solidFill>
                  <a:sysClr val="windowText" lastClr="000000"/>
                </a:solidFill>
              </a:rPr>
              <a:t>Dice qué sucedió y en qué parte del código sucedió.</a:t>
            </a:r>
            <a:endParaRPr lang="ca-ES" sz="2400" dirty="0">
              <a:solidFill>
                <a:sysClr val="windowText" lastClr="000000"/>
              </a:solidFill>
            </a:endParaRPr>
          </a:p>
        </p:txBody>
      </p:sp>
      <p:sp>
        <p:nvSpPr>
          <p:cNvPr id="6" name="Marcador de número de diapositiva 13">
            <a:extLst>
              <a:ext uri="{FF2B5EF4-FFF2-40B4-BE49-F238E27FC236}">
                <a16:creationId xmlns:a16="http://schemas.microsoft.com/office/drawing/2014/main" id="{257111C1-2886-4E0A-A0C4-75721F84A0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5213" y="4854560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65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63360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5. GestionaPersonas.java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31416D9-12D9-4CD5-B972-25E8C2CF1102}"/>
              </a:ext>
            </a:extLst>
          </p:cNvPr>
          <p:cNvSpPr/>
          <p:nvPr/>
        </p:nvSpPr>
        <p:spPr>
          <a:xfrm>
            <a:off x="1176906" y="1124139"/>
            <a:ext cx="1031969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2400" dirty="0" err="1"/>
              <a:t>int</a:t>
            </a:r>
            <a:r>
              <a:rPr lang="es-ES" sz="2400" dirty="0"/>
              <a:t> </a:t>
            </a:r>
            <a:r>
              <a:rPr lang="es-ES" sz="2400" dirty="0" err="1"/>
              <a:t>opcion</a:t>
            </a:r>
            <a:r>
              <a:rPr lang="es-ES" sz="2400" dirty="0"/>
              <a:t> = 0;</a:t>
            </a:r>
          </a:p>
          <a:p>
            <a:pPr lvl="0"/>
            <a:r>
              <a:rPr lang="es-ES" sz="2400" dirty="0"/>
              <a:t>        do {</a:t>
            </a:r>
          </a:p>
          <a:p>
            <a:pPr lvl="0"/>
            <a:r>
              <a:rPr lang="es-ES" sz="2400" dirty="0"/>
              <a:t>……</a:t>
            </a:r>
          </a:p>
          <a:p>
            <a:pPr lvl="0"/>
            <a:endParaRPr lang="es-ES" sz="2400" dirty="0"/>
          </a:p>
          <a:p>
            <a:pPr lvl="0"/>
            <a:r>
              <a:rPr lang="es-ES" sz="2400" dirty="0" err="1"/>
              <a:t>switch</a:t>
            </a:r>
            <a:r>
              <a:rPr lang="es-ES" sz="2400" dirty="0"/>
              <a:t> (</a:t>
            </a:r>
            <a:r>
              <a:rPr lang="es-ES" sz="2400" dirty="0" err="1"/>
              <a:t>opcion</a:t>
            </a:r>
            <a:r>
              <a:rPr lang="es-ES" sz="2400" dirty="0"/>
              <a:t>) {</a:t>
            </a:r>
          </a:p>
          <a:p>
            <a:pPr lvl="0"/>
            <a:r>
              <a:rPr lang="es-ES" sz="2400" dirty="0"/>
              <a:t>                case 0:</a:t>
            </a:r>
          </a:p>
          <a:p>
            <a:pPr lvl="0"/>
            <a:r>
              <a:rPr lang="es-ES" sz="2400" dirty="0"/>
              <a:t>                    break;</a:t>
            </a:r>
          </a:p>
          <a:p>
            <a:pPr lvl="0"/>
            <a:r>
              <a:rPr lang="es-ES" sz="2400" dirty="0"/>
              <a:t>                case 1:</a:t>
            </a:r>
          </a:p>
          <a:p>
            <a:pPr lvl="0"/>
            <a:r>
              <a:rPr lang="es-ES" sz="2400" dirty="0"/>
              <a:t>                    </a:t>
            </a:r>
            <a:r>
              <a:rPr lang="es-ES" sz="2400" dirty="0" err="1"/>
              <a:t>addTrabajador</a:t>
            </a:r>
            <a:r>
              <a:rPr lang="es-ES" sz="2400" dirty="0"/>
              <a:t>();</a:t>
            </a:r>
          </a:p>
          <a:p>
            <a:pPr lvl="0"/>
            <a:r>
              <a:rPr lang="es-ES" sz="2400" dirty="0"/>
              <a:t>                    </a:t>
            </a:r>
            <a:r>
              <a:rPr lang="es-ES" sz="2400" dirty="0" err="1"/>
              <a:t>muestraTrabajadores</a:t>
            </a:r>
            <a:r>
              <a:rPr lang="es-ES" sz="2400" dirty="0"/>
              <a:t>();</a:t>
            </a:r>
          </a:p>
          <a:p>
            <a:pPr lvl="0"/>
            <a:r>
              <a:rPr lang="es-ES" sz="2400" dirty="0"/>
              <a:t>                    </a:t>
            </a:r>
            <a:r>
              <a:rPr lang="es-ES" sz="2400" dirty="0" err="1"/>
              <a:t>muestraGrupo</a:t>
            </a:r>
            <a:r>
              <a:rPr lang="es-ES" sz="2400" dirty="0"/>
              <a:t>();</a:t>
            </a:r>
          </a:p>
          <a:p>
            <a:pPr lvl="0"/>
            <a:r>
              <a:rPr lang="es-ES" sz="2400" dirty="0"/>
              <a:t>                    break;</a:t>
            </a:r>
          </a:p>
          <a:p>
            <a:pPr lvl="0"/>
            <a:r>
              <a:rPr lang="es-ES" sz="2400" dirty="0"/>
              <a:t>                …….</a:t>
            </a:r>
          </a:p>
          <a:p>
            <a:pPr lvl="0"/>
            <a:endParaRPr lang="es-ES" sz="2400" dirty="0"/>
          </a:p>
        </p:txBody>
      </p:sp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DA8CEA7B-E321-47AE-9B89-28E1753D6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66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41661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5. GestionaPersonas.java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31416D9-12D9-4CD5-B972-25E8C2CF1102}"/>
              </a:ext>
            </a:extLst>
          </p:cNvPr>
          <p:cNvSpPr/>
          <p:nvPr/>
        </p:nvSpPr>
        <p:spPr>
          <a:xfrm>
            <a:off x="1260797" y="1844824"/>
            <a:ext cx="103196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2400" dirty="0"/>
              <a:t> 	case 3:</a:t>
            </a:r>
          </a:p>
          <a:p>
            <a:pPr lvl="0"/>
            <a:r>
              <a:rPr lang="es-ES" sz="2400" dirty="0"/>
              <a:t>                    try {</a:t>
            </a:r>
          </a:p>
          <a:p>
            <a:pPr lvl="0"/>
            <a:r>
              <a:rPr lang="es-ES" sz="2400" dirty="0"/>
              <a:t>                        </a:t>
            </a:r>
            <a:r>
              <a:rPr lang="es-ES" sz="2400" dirty="0" err="1"/>
              <a:t>addPersonaGrupo</a:t>
            </a:r>
            <a:r>
              <a:rPr lang="es-ES" sz="2400" dirty="0"/>
              <a:t>();</a:t>
            </a:r>
          </a:p>
          <a:p>
            <a:pPr lvl="0"/>
            <a:r>
              <a:rPr lang="es-ES" sz="2400" dirty="0"/>
              <a:t>                        </a:t>
            </a:r>
            <a:r>
              <a:rPr lang="es-ES" sz="2400" dirty="0" err="1"/>
              <a:t>muestraTrabajadores</a:t>
            </a:r>
            <a:r>
              <a:rPr lang="es-ES" sz="2400" dirty="0"/>
              <a:t>();</a:t>
            </a:r>
          </a:p>
          <a:p>
            <a:pPr lvl="0"/>
            <a:r>
              <a:rPr lang="es-ES" sz="2400" dirty="0"/>
              <a:t>                        </a:t>
            </a:r>
            <a:r>
              <a:rPr lang="es-ES" sz="2400" dirty="0" err="1"/>
              <a:t>muestraGrupo</a:t>
            </a:r>
            <a:r>
              <a:rPr lang="es-ES" sz="2400" dirty="0"/>
              <a:t>();</a:t>
            </a:r>
          </a:p>
          <a:p>
            <a:pPr lvl="0"/>
            <a:r>
              <a:rPr lang="es-ES" sz="2400" dirty="0"/>
              <a:t>                    } catch (</a:t>
            </a:r>
            <a:r>
              <a:rPr lang="es-ES" sz="2400" dirty="0" err="1"/>
              <a:t>DemasiadosObjetos</a:t>
            </a:r>
            <a:r>
              <a:rPr lang="es-ES" sz="2400" dirty="0"/>
              <a:t> e) {</a:t>
            </a:r>
          </a:p>
          <a:p>
            <a:pPr lvl="0"/>
            <a:r>
              <a:rPr lang="es-ES" sz="2400" dirty="0"/>
              <a:t>                        e.____________();</a:t>
            </a:r>
          </a:p>
          <a:p>
            <a:pPr lvl="0"/>
            <a:r>
              <a:rPr lang="es-ES" sz="2400" dirty="0"/>
              <a:t>                    }</a:t>
            </a:r>
          </a:p>
          <a:p>
            <a:pPr lvl="0"/>
            <a:r>
              <a:rPr lang="es-ES" sz="2400" dirty="0"/>
              <a:t>                    break;</a:t>
            </a:r>
          </a:p>
          <a:p>
            <a:pPr lvl="0"/>
            <a:endParaRPr lang="es-ES" sz="2400" dirty="0"/>
          </a:p>
        </p:txBody>
      </p:sp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49188061-F9C0-4BDE-90A7-878BD0EC8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67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61524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5. GestionaPersonas.java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31416D9-12D9-4CD5-B972-25E8C2CF1102}"/>
              </a:ext>
            </a:extLst>
          </p:cNvPr>
          <p:cNvSpPr/>
          <p:nvPr/>
        </p:nvSpPr>
        <p:spPr>
          <a:xfrm>
            <a:off x="1260797" y="979938"/>
            <a:ext cx="1031969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2400" dirty="0"/>
              <a:t>  case 4:</a:t>
            </a:r>
          </a:p>
          <a:p>
            <a:pPr lvl="0"/>
            <a:r>
              <a:rPr lang="es-ES" sz="2400" dirty="0"/>
              <a:t>                    try {</a:t>
            </a:r>
          </a:p>
          <a:p>
            <a:pPr lvl="0"/>
            <a:r>
              <a:rPr lang="es-ES" sz="2400" dirty="0"/>
              <a:t>                        </a:t>
            </a:r>
            <a:r>
              <a:rPr lang="es-ES" sz="2400" dirty="0" err="1"/>
              <a:t>quitaPersonaGrupo</a:t>
            </a:r>
            <a:r>
              <a:rPr lang="es-ES" sz="2400" dirty="0"/>
              <a:t>();</a:t>
            </a:r>
          </a:p>
          <a:p>
            <a:pPr lvl="0"/>
            <a:r>
              <a:rPr lang="es-ES" sz="2400" dirty="0"/>
              <a:t>                        </a:t>
            </a:r>
            <a:r>
              <a:rPr lang="es-ES" sz="2400" dirty="0" err="1"/>
              <a:t>muestraTrabajadores</a:t>
            </a:r>
            <a:r>
              <a:rPr lang="es-ES" sz="2400" dirty="0"/>
              <a:t>();</a:t>
            </a:r>
          </a:p>
          <a:p>
            <a:pPr lvl="0"/>
            <a:r>
              <a:rPr lang="es-ES" sz="2400" dirty="0"/>
              <a:t>                        </a:t>
            </a:r>
            <a:r>
              <a:rPr lang="es-ES" sz="2400" dirty="0" err="1"/>
              <a:t>muestraGrupo</a:t>
            </a:r>
            <a:r>
              <a:rPr lang="es-ES" sz="2400" dirty="0"/>
              <a:t>();</a:t>
            </a:r>
          </a:p>
          <a:p>
            <a:pPr lvl="0"/>
            <a:r>
              <a:rPr lang="es-ES" sz="2400" dirty="0"/>
              <a:t>                    } catch (</a:t>
            </a:r>
            <a:r>
              <a:rPr lang="es-ES" sz="2400" dirty="0" err="1"/>
              <a:t>PosicionIncorrecta</a:t>
            </a:r>
            <a:r>
              <a:rPr lang="es-ES" sz="2400" dirty="0"/>
              <a:t> e) {</a:t>
            </a:r>
          </a:p>
          <a:p>
            <a:pPr lvl="0"/>
            <a:r>
              <a:rPr lang="es-ES" sz="2400" dirty="0"/>
              <a:t>                        e._____________();</a:t>
            </a:r>
          </a:p>
          <a:p>
            <a:pPr lvl="0"/>
            <a:r>
              <a:rPr lang="es-ES" sz="2400" dirty="0"/>
              <a:t>                    }</a:t>
            </a:r>
          </a:p>
          <a:p>
            <a:pPr lvl="0"/>
            <a:r>
              <a:rPr lang="es-ES" sz="2400" dirty="0"/>
              <a:t>                    break;</a:t>
            </a:r>
          </a:p>
          <a:p>
            <a:pPr lvl="0"/>
            <a:endParaRPr lang="es-ES" sz="2400" dirty="0"/>
          </a:p>
          <a:p>
            <a:pPr lvl="0"/>
            <a:r>
              <a:rPr lang="es-ES" sz="2400" dirty="0"/>
              <a:t>            }</a:t>
            </a:r>
          </a:p>
          <a:p>
            <a:pPr lvl="0"/>
            <a:endParaRPr lang="es-ES" sz="2400" dirty="0"/>
          </a:p>
          <a:p>
            <a:pPr lvl="0"/>
            <a:r>
              <a:rPr lang="es-ES" sz="2400" dirty="0"/>
              <a:t>        } </a:t>
            </a:r>
            <a:r>
              <a:rPr lang="es-ES" sz="2400" dirty="0" err="1"/>
              <a:t>while</a:t>
            </a:r>
            <a:r>
              <a:rPr lang="es-ES" sz="2400" dirty="0"/>
              <a:t> (_________ != 0);</a:t>
            </a:r>
          </a:p>
          <a:p>
            <a:pPr lvl="0"/>
            <a:r>
              <a:rPr lang="es-ES" sz="2400" dirty="0"/>
              <a:t>    }</a:t>
            </a:r>
          </a:p>
        </p:txBody>
      </p:sp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5F916EA8-5790-402A-AE46-C735BC227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68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90924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sz="4000" b="1" dirty="0"/>
              <a:t>5. GestionaPersonas.java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31416D9-12D9-4CD5-B972-25E8C2CF1102}"/>
              </a:ext>
            </a:extLst>
          </p:cNvPr>
          <p:cNvSpPr/>
          <p:nvPr/>
        </p:nvSpPr>
        <p:spPr>
          <a:xfrm>
            <a:off x="1260797" y="979938"/>
            <a:ext cx="1031969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2400" dirty="0" err="1"/>
              <a:t>public</a:t>
            </a:r>
            <a:r>
              <a:rPr lang="es-ES" sz="2400" dirty="0"/>
              <a:t> </a:t>
            </a:r>
            <a:r>
              <a:rPr lang="es-ES" sz="2400" dirty="0" err="1"/>
              <a:t>static</a:t>
            </a:r>
            <a:r>
              <a:rPr lang="es-ES" sz="2400" dirty="0"/>
              <a:t> </a:t>
            </a:r>
            <a:r>
              <a:rPr lang="es-ES" sz="2400" dirty="0" err="1"/>
              <a:t>void</a:t>
            </a:r>
            <a:r>
              <a:rPr lang="es-ES" sz="2400" dirty="0"/>
              <a:t> </a:t>
            </a:r>
            <a:r>
              <a:rPr lang="es-ES" sz="2400" dirty="0" err="1"/>
              <a:t>quitaPersonaGrupo</a:t>
            </a:r>
            <a:r>
              <a:rPr lang="es-ES" sz="2400" dirty="0"/>
              <a:t>() </a:t>
            </a:r>
            <a:r>
              <a:rPr lang="es-ES" sz="2400" dirty="0" err="1"/>
              <a:t>throws</a:t>
            </a:r>
            <a:r>
              <a:rPr lang="es-ES" sz="2400" dirty="0"/>
              <a:t> </a:t>
            </a:r>
            <a:r>
              <a:rPr lang="es-ES" sz="2400" b="1" dirty="0" err="1">
                <a:solidFill>
                  <a:srgbClr val="002060"/>
                </a:solidFill>
              </a:rPr>
              <a:t>PosicionIncorrecta</a:t>
            </a:r>
            <a:r>
              <a:rPr lang="es-ES" sz="2400" dirty="0"/>
              <a:t> {</a:t>
            </a:r>
          </a:p>
          <a:p>
            <a:pPr lvl="0"/>
            <a:r>
              <a:rPr lang="es-ES" sz="2400" dirty="0"/>
              <a:t>        </a:t>
            </a:r>
            <a:r>
              <a:rPr lang="es-ES" sz="2400" dirty="0" err="1"/>
              <a:t>muestraGrupo</a:t>
            </a:r>
            <a:r>
              <a:rPr lang="es-ES" sz="2400" dirty="0"/>
              <a:t>();</a:t>
            </a:r>
          </a:p>
          <a:p>
            <a:pPr lvl="0"/>
            <a:r>
              <a:rPr lang="es-ES" sz="2400" dirty="0"/>
              <a:t>        ……</a:t>
            </a:r>
          </a:p>
          <a:p>
            <a:pPr lvl="0"/>
            <a:r>
              <a:rPr lang="es-ES" sz="2400" dirty="0"/>
              <a:t>        </a:t>
            </a:r>
            <a:r>
              <a:rPr lang="es-ES" sz="2400" dirty="0" err="1"/>
              <a:t>System.out.println</a:t>
            </a:r>
            <a:r>
              <a:rPr lang="es-ES" sz="2400" dirty="0"/>
              <a:t>("Indica el numero de persona a borrar");</a:t>
            </a:r>
          </a:p>
          <a:p>
            <a:pPr lvl="0"/>
            <a:r>
              <a:rPr lang="es-ES" sz="2400" dirty="0"/>
              <a:t>        try {</a:t>
            </a:r>
          </a:p>
          <a:p>
            <a:pPr lvl="0"/>
            <a:r>
              <a:rPr lang="es-ES" sz="2400" dirty="0"/>
              <a:t>            </a:t>
            </a:r>
            <a:r>
              <a:rPr lang="es-ES" sz="2400" dirty="0" err="1"/>
              <a:t>int</a:t>
            </a:r>
            <a:r>
              <a:rPr lang="es-ES" sz="2400" dirty="0"/>
              <a:t> numero = </a:t>
            </a:r>
            <a:r>
              <a:rPr lang="es-ES" sz="2400" dirty="0" err="1"/>
              <a:t>Integer.parseInt</a:t>
            </a:r>
            <a:r>
              <a:rPr lang="es-ES" sz="2400" dirty="0"/>
              <a:t>(</a:t>
            </a:r>
            <a:r>
              <a:rPr lang="es-ES" sz="2400" dirty="0" err="1"/>
              <a:t>br.readLine</a:t>
            </a:r>
            <a:r>
              <a:rPr lang="es-ES" sz="2400" dirty="0"/>
              <a:t>());</a:t>
            </a:r>
          </a:p>
          <a:p>
            <a:pPr lvl="0"/>
            <a:r>
              <a:rPr lang="es-ES" sz="2400" dirty="0"/>
              <a:t>            </a:t>
            </a:r>
            <a:r>
              <a:rPr lang="es-ES" sz="2400" dirty="0" err="1"/>
              <a:t>if</a:t>
            </a:r>
            <a:r>
              <a:rPr lang="es-ES" sz="2400" dirty="0"/>
              <a:t> (_____________) {</a:t>
            </a:r>
          </a:p>
          <a:p>
            <a:pPr lvl="0"/>
            <a:r>
              <a:rPr lang="es-ES" sz="2400" dirty="0"/>
              <a:t>                </a:t>
            </a:r>
            <a:r>
              <a:rPr lang="es-ES" sz="2400" dirty="0" err="1"/>
              <a:t>throw</a:t>
            </a:r>
            <a:r>
              <a:rPr lang="es-ES" sz="2400" dirty="0"/>
              <a:t> new </a:t>
            </a:r>
            <a:r>
              <a:rPr lang="es-ES" sz="2400" dirty="0" err="1"/>
              <a:t>PosicionIncorrecta</a:t>
            </a:r>
            <a:r>
              <a:rPr lang="es-ES" sz="2400" dirty="0"/>
              <a:t>(“___ " + (</a:t>
            </a:r>
            <a:r>
              <a:rPr lang="es-ES" sz="2400" dirty="0" err="1"/>
              <a:t>grupoTrabajo.size</a:t>
            </a:r>
            <a:r>
              <a:rPr lang="es-ES" sz="2400" dirty="0"/>
              <a:t>() - 1));</a:t>
            </a:r>
          </a:p>
          <a:p>
            <a:pPr lvl="0"/>
            <a:r>
              <a:rPr lang="es-ES" sz="2400" dirty="0"/>
              <a:t>            }</a:t>
            </a:r>
          </a:p>
          <a:p>
            <a:pPr lvl="0"/>
            <a:r>
              <a:rPr lang="es-ES" sz="2400" dirty="0"/>
              <a:t>            </a:t>
            </a:r>
            <a:r>
              <a:rPr lang="es-ES" sz="2400" dirty="0" err="1"/>
              <a:t>grupoTrabajo.remove</a:t>
            </a:r>
            <a:r>
              <a:rPr lang="es-ES" sz="2400" dirty="0"/>
              <a:t>(numero);</a:t>
            </a:r>
          </a:p>
          <a:p>
            <a:pPr lvl="0"/>
            <a:endParaRPr lang="es-ES" sz="2400" dirty="0"/>
          </a:p>
          <a:p>
            <a:pPr lvl="0"/>
            <a:r>
              <a:rPr lang="es-ES" sz="2400" dirty="0"/>
              <a:t>        } catch (</a:t>
            </a:r>
            <a:r>
              <a:rPr lang="es-ES" sz="2400" dirty="0" err="1"/>
              <a:t>NumberFormatException</a:t>
            </a:r>
            <a:r>
              <a:rPr lang="es-ES" sz="2400" dirty="0"/>
              <a:t> | </a:t>
            </a:r>
            <a:r>
              <a:rPr lang="es-ES" sz="2400" dirty="0" err="1"/>
              <a:t>IOException</a:t>
            </a:r>
            <a:r>
              <a:rPr lang="es-ES" sz="2400" dirty="0"/>
              <a:t> e) {</a:t>
            </a:r>
          </a:p>
          <a:p>
            <a:pPr lvl="0"/>
            <a:r>
              <a:rPr lang="es-ES" sz="2400" dirty="0"/>
              <a:t>            e._________();</a:t>
            </a:r>
          </a:p>
          <a:p>
            <a:pPr lvl="0"/>
            <a:r>
              <a:rPr lang="es-ES" sz="2400" dirty="0"/>
              <a:t>            </a:t>
            </a:r>
            <a:r>
              <a:rPr lang="es-ES" sz="2400" dirty="0" err="1"/>
              <a:t>System.out.println</a:t>
            </a:r>
            <a:r>
              <a:rPr lang="es-ES" sz="2400" dirty="0"/>
              <a:t>(“_____________");</a:t>
            </a:r>
          </a:p>
          <a:p>
            <a:pPr lvl="0"/>
            <a:r>
              <a:rPr lang="es-ES" sz="2400" dirty="0"/>
              <a:t>        }</a:t>
            </a:r>
          </a:p>
          <a:p>
            <a:pPr lvl="0"/>
            <a:r>
              <a:rPr lang="es-ES" sz="2400" dirty="0"/>
              <a:t>    }</a:t>
            </a:r>
          </a:p>
        </p:txBody>
      </p:sp>
      <p:sp>
        <p:nvSpPr>
          <p:cNvPr id="4" name="Marcador de número de diapositiva 13">
            <a:extLst>
              <a:ext uri="{FF2B5EF4-FFF2-40B4-BE49-F238E27FC236}">
                <a16:creationId xmlns:a16="http://schemas.microsoft.com/office/drawing/2014/main" id="{C196B54A-1A54-4828-B003-9307C11AA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69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5614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7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1A7D933-E6D4-4FEA-A0E8-E84D665E6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802761"/>
            <a:ext cx="10513168" cy="58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883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E0C6FEF-432E-4629-92FE-D9CAB711B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255864"/>
            <a:ext cx="6984776" cy="63462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8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B76EC75-4728-4828-84C6-C8BB0ED5A78C}"/>
              </a:ext>
            </a:extLst>
          </p:cNvPr>
          <p:cNvSpPr txBox="1"/>
          <p:nvPr/>
        </p:nvSpPr>
        <p:spPr>
          <a:xfrm>
            <a:off x="1271464" y="1617475"/>
            <a:ext cx="107139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Junit son un conjunto de clases (</a:t>
            </a:r>
            <a:r>
              <a:rPr lang="es-ES" sz="2800" dirty="0" err="1"/>
              <a:t>Frameworks</a:t>
            </a:r>
            <a:r>
              <a:rPr lang="es-ES" sz="2800" dirty="0"/>
              <a:t>) que permite realizar la ejecución de clases Java de manera controlada mediante pruebas unitarias a la aplicación.</a:t>
            </a:r>
          </a:p>
          <a:p>
            <a:endParaRPr lang="ca-ES" sz="2800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224" y="494354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¿Qué es Junit?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9" name="Picture 4" descr="Logo de Junit 5">
            <a:extLst>
              <a:ext uri="{FF2B5EF4-FFF2-40B4-BE49-F238E27FC236}">
                <a16:creationId xmlns:a16="http://schemas.microsoft.com/office/drawing/2014/main" id="{FC72AFAF-3237-4B1E-9D05-3295B091F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367" y="3767309"/>
            <a:ext cx="6495265" cy="20338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665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D19153A-3518-40FE-AC2C-17E7C0C4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280" y="6280409"/>
            <a:ext cx="2743200" cy="365125"/>
          </a:xfrm>
        </p:spPr>
        <p:txBody>
          <a:bodyPr/>
          <a:lstStyle/>
          <a:p>
            <a:fld id="{6ACF540F-325E-488F-BCD7-C189C8FA1E18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B76EC75-4728-4828-84C6-C8BB0ED5A78C}"/>
              </a:ext>
            </a:extLst>
          </p:cNvPr>
          <p:cNvSpPr txBox="1"/>
          <p:nvPr/>
        </p:nvSpPr>
        <p:spPr>
          <a:xfrm>
            <a:off x="1054224" y="1556792"/>
            <a:ext cx="107139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Son una forma de probar el buen funcionamiento de un módulo o una parte del sistema</a:t>
            </a:r>
          </a:p>
          <a:p>
            <a:endParaRPr lang="es-ES" sz="2800" dirty="0"/>
          </a:p>
          <a:p>
            <a:r>
              <a:rPr lang="es-ES" sz="2800" dirty="0"/>
              <a:t>La finalidad es asegurar el correcto funcionamiento de todos los módulos por separado y evitar así errores futuros en el momento de la integración de todas sus partes.</a:t>
            </a:r>
          </a:p>
          <a:p>
            <a:endParaRPr lang="ca-ES" sz="2800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B8021B38-DF41-4E74-B3FF-D7E6D3BE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224" y="494354"/>
            <a:ext cx="11018440" cy="781968"/>
          </a:xfrm>
        </p:spPr>
        <p:txBody>
          <a:bodyPr/>
          <a:lstStyle/>
          <a:p>
            <a:br>
              <a:rPr lang="es-ES" b="1" dirty="0"/>
            </a:br>
            <a:r>
              <a:rPr lang="es-ES" b="1" dirty="0"/>
              <a:t>¿Qué son las pruebas unitarias?</a:t>
            </a:r>
            <a:br>
              <a:rPr lang="ca-ES" b="1" dirty="0"/>
            </a:b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7170" name="Picture 2" descr="Un curso intensivo en pruebas unitarias de Python">
            <a:extLst>
              <a:ext uri="{FF2B5EF4-FFF2-40B4-BE49-F238E27FC236}">
                <a16:creationId xmlns:a16="http://schemas.microsoft.com/office/drawing/2014/main" id="{C97D9235-3612-487B-AA34-2702AABE3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3933056"/>
            <a:ext cx="5999035" cy="29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601584"/>
      </p:ext>
    </p:extLst>
  </p:cSld>
  <p:clrMapOvr>
    <a:masterClrMapping/>
  </p:clrMapOvr>
</p:sld>
</file>

<file path=ppt/theme/theme1.xml><?xml version="1.0" encoding="utf-8"?>
<a:theme xmlns:a="http://schemas.openxmlformats.org/drawingml/2006/main" name="Linki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kia" id="{8CAEBEAD-49AC-4E94-B6E3-0CB52A1A941F}" vid="{16B1A4A3-FF21-4A6B-814A-9F79F655B94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Linkia</Template>
  <TotalTime>14058</TotalTime>
  <Words>3430</Words>
  <Application>Microsoft Office PowerPoint</Application>
  <PresentationFormat>Panorámica</PresentationFormat>
  <Paragraphs>536</Paragraphs>
  <Slides>70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70</vt:i4>
      </vt:variant>
    </vt:vector>
  </HeadingPairs>
  <TitlesOfParts>
    <vt:vector size="73" baseType="lpstr">
      <vt:lpstr>Arial</vt:lpstr>
      <vt:lpstr>Calibri</vt:lpstr>
      <vt:lpstr>Linkia</vt:lpstr>
      <vt:lpstr>Presentación de PowerPoint</vt:lpstr>
      <vt:lpstr>Qué vamos a aprender</vt:lpstr>
      <vt:lpstr> Sabías que</vt:lpstr>
      <vt:lpstr> Sabías que</vt:lpstr>
      <vt:lpstr> Sabías que</vt:lpstr>
      <vt:lpstr>Presentación de PowerPoint</vt:lpstr>
      <vt:lpstr>Presentación de PowerPoint</vt:lpstr>
      <vt:lpstr> ¿Qué es Junit? </vt:lpstr>
      <vt:lpstr> ¿Qué son las pruebas unitarias? </vt:lpstr>
      <vt:lpstr> JUnit </vt:lpstr>
      <vt:lpstr> Ejemplo JUnit </vt:lpstr>
      <vt:lpstr> Ejemplo JUnit </vt:lpstr>
      <vt:lpstr> Ejemplo JUnit </vt:lpstr>
      <vt:lpstr> Ejemplo JUnit </vt:lpstr>
      <vt:lpstr> Ejemplo JUnit </vt:lpstr>
      <vt:lpstr> Ejemplo JUnit </vt:lpstr>
      <vt:lpstr>1. Introducción</vt:lpstr>
      <vt:lpstr>1. Introducción</vt:lpstr>
      <vt:lpstr>1. Introducción</vt:lpstr>
      <vt:lpstr>1. Introducción</vt:lpstr>
      <vt:lpstr>1. Introducción</vt:lpstr>
      <vt:lpstr>1. Captura de Excepciones</vt:lpstr>
      <vt:lpstr>2. Captura de Excepciones</vt:lpstr>
      <vt:lpstr>2. Captura de Excepciones</vt:lpstr>
      <vt:lpstr>2. Captura de Excepciones</vt:lpstr>
      <vt:lpstr>2. Captura de Excepciones</vt:lpstr>
      <vt:lpstr>2. Captura de Excepciones</vt:lpstr>
      <vt:lpstr>2. Captura de Excepciones</vt:lpstr>
      <vt:lpstr>2.1. Ejemplo</vt:lpstr>
      <vt:lpstr>2.1. Ejemplo</vt:lpstr>
      <vt:lpstr>2.1. Ejemplo</vt:lpstr>
      <vt:lpstr>2.1. Ejemplos de tipos de Excepciones. (1/2)</vt:lpstr>
      <vt:lpstr>2.1. Ejemplos de tipos de Excepciones (2/2)</vt:lpstr>
      <vt:lpstr>2. Captura de Excepciones</vt:lpstr>
      <vt:lpstr>2. Captura de Excepciones</vt:lpstr>
      <vt:lpstr>2. Captura de Excepciones</vt:lpstr>
      <vt:lpstr>2. Captura de Excepciones</vt:lpstr>
      <vt:lpstr>2. Captura de Excepciones</vt:lpstr>
      <vt:lpstr>3. Creación de excepciones propias</vt:lpstr>
      <vt:lpstr>3. Creación de excepciones propias</vt:lpstr>
      <vt:lpstr>3. Ejemplo que crea y lanza excepciones</vt:lpstr>
      <vt:lpstr>3. Ejemplo de creación y uso de una excepción propia</vt:lpstr>
      <vt:lpstr>3. Ejemplo que crea y lanza excepciones</vt:lpstr>
      <vt:lpstr>3. Ejemplo que crea y lanza excepciones</vt:lpstr>
      <vt:lpstr>4. Propagación de excepciones</vt:lpstr>
      <vt:lpstr>4. Propagación de excepciones</vt:lpstr>
      <vt:lpstr>4. Propagación de excepciones</vt:lpstr>
      <vt:lpstr>4. Propagación de excepciones</vt:lpstr>
      <vt:lpstr>4. Ejemplo Propagación de excepciones</vt:lpstr>
      <vt:lpstr>4. Ejemplo Propagación de excepciones</vt:lpstr>
      <vt:lpstr>4. Ejemplo Propagación de excepciones</vt:lpstr>
      <vt:lpstr>4. Ejemplo Propagación de excepciones</vt:lpstr>
      <vt:lpstr>4. Ejemplo Propagación de excepciones</vt:lpstr>
      <vt:lpstr>Presentación de PowerPoint</vt:lpstr>
      <vt:lpstr>5. Práctica</vt:lpstr>
      <vt:lpstr>5. Práctica</vt:lpstr>
      <vt:lpstr>5. Práctica</vt:lpstr>
      <vt:lpstr>5. Práctica</vt:lpstr>
      <vt:lpstr>5. Práctica</vt:lpstr>
      <vt:lpstr>5. Práctica</vt:lpstr>
      <vt:lpstr>5. NombreIncorrecto.java</vt:lpstr>
      <vt:lpstr>5. DniIncorrecto.java</vt:lpstr>
      <vt:lpstr>5. </vt:lpstr>
      <vt:lpstr>5. GestionaPersonas.java</vt:lpstr>
      <vt:lpstr>5. GestionaPersonas.java</vt:lpstr>
      <vt:lpstr>5. GestionaPersonas.java</vt:lpstr>
      <vt:lpstr>5. GestionaPersonas.java</vt:lpstr>
      <vt:lpstr>5. GestionaPersonas.java</vt:lpstr>
      <vt:lpstr>5. GestionaPersonas.java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Jorge</dc:creator>
  <cp:lastModifiedBy>Angel</cp:lastModifiedBy>
  <cp:revision>277</cp:revision>
  <dcterms:created xsi:type="dcterms:W3CDTF">2012-09-14T09:01:05Z</dcterms:created>
  <dcterms:modified xsi:type="dcterms:W3CDTF">2021-10-29T11:52:31Z</dcterms:modified>
</cp:coreProperties>
</file>